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0" r:id="rId2"/>
    <p:sldMasterId id="2147483701" r:id="rId3"/>
  </p:sldMasterIdLst>
  <p:handoutMasterIdLst>
    <p:handoutMasterId r:id="rId5"/>
  </p:handoutMasterIdLst>
  <p:sldIdLst>
    <p:sldId id="382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partment Header Slides" id="{FC4F982B-F94C-4603-9B57-3948AC430E4F}">
          <p14:sldIdLst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7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B89E2E-E912-44D5-8FC4-A317D2CEE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BCA16-750F-4A26-A88B-FE7DED1573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3B4AFB-1462-4CE5-B3F8-8248B9BBC42C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90F99-A9CA-4E4B-AF7C-5084DE69C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7B9D3-EF14-48F6-90F3-F9E59F597B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87EE5D-0F92-4B51-9FB9-C06F38E9E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8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WC Indust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E03D4D-0146-4ED1-A960-B4DFB0E3B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CCB0-993F-461F-8D2B-43DFFCF0C916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74A44B-360A-4FE1-9268-8605F1102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D91806-00AB-4999-87FC-C2FBA5B0D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348CA-67CA-4B1B-A076-8C68206F28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114E82-3771-4361-BE77-72F1F51B5562}"/>
              </a:ext>
            </a:extLst>
          </p:cNvPr>
          <p:cNvSpPr/>
          <p:nvPr userDrawn="1"/>
        </p:nvSpPr>
        <p:spPr>
          <a:xfrm>
            <a:off x="8646288" y="1701478"/>
            <a:ext cx="6694025" cy="26621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A5E590-8CB5-414F-B1B9-2A94CF8F4B7A}"/>
              </a:ext>
            </a:extLst>
          </p:cNvPr>
          <p:cNvSpPr/>
          <p:nvPr userDrawn="1"/>
        </p:nvSpPr>
        <p:spPr>
          <a:xfrm>
            <a:off x="-175550" y="1701478"/>
            <a:ext cx="351099" cy="26621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D7375E-5CD3-4011-A335-4A2E34D49F4A}"/>
              </a:ext>
            </a:extLst>
          </p:cNvPr>
          <p:cNvSpPr txBox="1"/>
          <p:nvPr userDrawn="1"/>
        </p:nvSpPr>
        <p:spPr>
          <a:xfrm>
            <a:off x="509285" y="2125306"/>
            <a:ext cx="813121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4D8115-19F1-4624-BA92-F7EBAED7A4AA}"/>
              </a:ext>
            </a:extLst>
          </p:cNvPr>
          <p:cNvSpPr txBox="1"/>
          <p:nvPr userDrawn="1"/>
        </p:nvSpPr>
        <p:spPr>
          <a:xfrm>
            <a:off x="509285" y="3499019"/>
            <a:ext cx="813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An industry leader in workers’ compensation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FA6A07-072B-4843-ACEE-0C5B5F77FF57}"/>
              </a:ext>
            </a:extLst>
          </p:cNvPr>
          <p:cNvGrpSpPr/>
          <p:nvPr userDrawn="1"/>
        </p:nvGrpSpPr>
        <p:grpSpPr>
          <a:xfrm>
            <a:off x="9750056" y="3566160"/>
            <a:ext cx="1371600" cy="1371600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BE2EE6A-2FF3-439A-AC8B-788ADEC6433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91484F9-68DB-4ED5-8581-8BDB605B5F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62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95F2E-D202-4972-BBCD-E7162E3BB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23206"/>
            <a:ext cx="6172200" cy="466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4B90E-BAAB-4F9A-99A8-E71474AA1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23206"/>
            <a:ext cx="3932237" cy="466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A7C9F-E1B6-4126-9023-CC7D0084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5DA7D-DBA8-4B98-92D2-E5064F38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0904D-DB08-4D5A-9573-89657803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3768A4-FB8E-4E36-B6F0-E46D23370630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898A3D5-6365-439C-A47C-6A44D7151EB9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7955E60-A562-4B38-A231-91A29B49E327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A1ADEEA-3969-4119-8705-0FB7D1FB866A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lowchart: Data 34">
                <a:extLst>
                  <a:ext uri="{FF2B5EF4-FFF2-40B4-BE49-F238E27FC236}">
                    <a16:creationId xmlns:a16="http://schemas.microsoft.com/office/drawing/2014/main" id="{EB891320-0C55-4F58-B862-318DCA26FE85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A7FBB8B7-091C-408D-9912-84E923299EF8}"/>
              </a:ext>
            </a:extLst>
          </p:cNvPr>
          <p:cNvSpPr txBox="1">
            <a:spLocks/>
          </p:cNvSpPr>
          <p:nvPr userDrawn="1"/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C2B3FE-B0A5-430D-A852-1EA9C11AEEC3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CC781E9-D483-4BC0-AD89-25334F4FA9CA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18FED06-8D41-4AF7-8815-1372F9BBF8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895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2A6EF7-F61E-45EF-B5C0-05733B5030E0}"/>
              </a:ext>
            </a:extLst>
          </p:cNvPr>
          <p:cNvSpPr txBox="1"/>
          <p:nvPr userDrawn="1"/>
        </p:nvSpPr>
        <p:spPr>
          <a:xfrm>
            <a:off x="91440" y="2075172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1BC3E-2D75-42F5-8739-02DBCA4CF668}"/>
              </a:ext>
            </a:extLst>
          </p:cNvPr>
          <p:cNvSpPr txBox="1"/>
          <p:nvPr userDrawn="1"/>
        </p:nvSpPr>
        <p:spPr>
          <a:xfrm rot="10800000">
            <a:off x="6459284" y="239794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9AD510-776F-4EE3-9F62-AD28BD2867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13826" y="0"/>
            <a:ext cx="4678174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18F0F56-7CA7-460B-A0A7-AD188BD299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5981" y="2526706"/>
            <a:ext cx="5252625" cy="186874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solidFill>
                  <a:schemeClr val="accent4"/>
                </a:solidFill>
                <a:latin typeface="Myriad Pro" panose="020B070303040302020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quote here.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6EF879B-D45A-4D25-8830-58CFD97F36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13782" y="4543534"/>
            <a:ext cx="516970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—Insert name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8D246B7-43F5-4B31-BE2C-8738C13FDE56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442160-E975-43D0-B716-DEA4FC537364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EE7FC4-E8F0-4906-ACE3-D4B09DF4BB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7768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2A6EF7-F61E-45EF-B5C0-05733B5030E0}"/>
              </a:ext>
            </a:extLst>
          </p:cNvPr>
          <p:cNvSpPr txBox="1"/>
          <p:nvPr userDrawn="1"/>
        </p:nvSpPr>
        <p:spPr>
          <a:xfrm>
            <a:off x="4218309" y="2075172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1BC3E-2D75-42F5-8739-02DBCA4CF668}"/>
              </a:ext>
            </a:extLst>
          </p:cNvPr>
          <p:cNvSpPr txBox="1"/>
          <p:nvPr userDrawn="1"/>
        </p:nvSpPr>
        <p:spPr>
          <a:xfrm rot="10800000">
            <a:off x="10586153" y="2397948"/>
            <a:ext cx="993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1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9AD510-776F-4EE3-9F62-AD28BD2867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982" y="1897679"/>
            <a:ext cx="3062640" cy="30626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FAFD5F-1A2C-43E6-838A-97E1937D5E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5770" y="2526706"/>
            <a:ext cx="5169705" cy="186874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solidFill>
                  <a:schemeClr val="accent4"/>
                </a:solidFill>
                <a:latin typeface="Myriad Pro" panose="020B070303040302020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quote here.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ED175B59-80AF-48A9-AA20-371BAC59A3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10313" y="4543534"/>
            <a:ext cx="516970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—Insert name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807C04-6A8B-4561-9F6D-944872B1CB7D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B1069CE-374E-4761-ABAD-27E8553522B7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A3B30BA-30BD-4267-9D68-B291038638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8156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subtitle here.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C1005B8-81A1-449F-A6F8-DB645AA3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403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174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32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625"/>
            <a:ext cx="12192000" cy="93272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8F59D95-4496-4114-9B9E-FDBE3C5EFF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679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D049475-D2BD-4FF0-B23D-A5505D435855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8959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84E1410-F47A-4F18-A076-D8648C823C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679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570A6E8-B4CC-4D18-A278-7C8A4935F3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959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080AE8B-6AAB-453F-806A-CB12313216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959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D3B6FE6-69AB-48F6-B36D-2D2814DDCF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79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5FFDE47-A381-465E-B3F2-88691C23E4A8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8959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A5938104-5FDE-4475-8884-2A2B87F21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9679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13DF1573-E7B7-4D69-9167-46286A9766D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959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59C4169-0F95-480B-8AD2-C65078117D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959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0EB57AE3-D8A3-4E09-B3F2-6EB1B6B4359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5708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536A79D-FD2D-46A2-88B8-1452AE4367F8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814988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468C0CD-9A33-43D2-8B86-D3C133C6D9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5708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E4A1C997-58BE-4A8A-B090-DEEE051D502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988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73A5E415-4835-4BD4-AA00-45D66FA499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988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7A56B1CF-32F3-442E-9FA3-E645997E816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5708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5E6ADA8A-AC35-4EC5-878C-D171848AC6CC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814988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6132CF71-E054-4A5B-A9DB-BF28EF5909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65708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B74A236D-2CA6-418E-A0A0-CED7FDE8D8E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4988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A9C3BAC4-7DB1-4DB4-9EC9-695869EB64C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988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E038ED73-A2E7-41A1-B980-E3174FE33C8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936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2C123495-F4DB-46F0-A18A-7F897CF492D4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4419743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93718884-14C3-4EEF-B6B1-6BD0D1A5528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26936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C24821CB-7061-4947-B61F-6F197B65AFC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9742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9830DD02-B282-4B87-9FEB-11AD07C8026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9741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7" name="Text Placeholder 9">
            <a:extLst>
              <a:ext uri="{FF2B5EF4-FFF2-40B4-BE49-F238E27FC236}">
                <a16:creationId xmlns:a16="http://schemas.microsoft.com/office/drawing/2014/main" id="{023E5158-6059-4397-96EA-BAF8CAFF433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926936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B1E68692-4C00-4379-AB85-63E30AA63ECE}"/>
              </a:ext>
            </a:extLst>
          </p:cNvPr>
          <p:cNvSpPr>
            <a:spLocks noGrp="1"/>
          </p:cNvSpPr>
          <p:nvPr>
            <p:ph type="pic" idx="38" hasCustomPrompt="1"/>
          </p:nvPr>
        </p:nvSpPr>
        <p:spPr>
          <a:xfrm>
            <a:off x="4419743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A9004F4F-8910-44AE-A972-6FA9CB799EC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926936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8831E75E-B260-42D7-9C28-65686017C46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19742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F700BB59-9BAD-4420-A466-243EBEAA956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19741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041458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988FAC2C-244B-4CE9-B8F8-032CAACD3F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4573" y="6309320"/>
            <a:ext cx="5557425" cy="416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name/photo description here.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89B61FA-1F3D-42C7-B360-062AEC06B0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33250" y="799263"/>
            <a:ext cx="6634574" cy="768085"/>
          </a:xfrm>
          <a:prstGeom prst="rect">
            <a:avLst/>
          </a:prstGeom>
        </p:spPr>
        <p:txBody>
          <a:bodyPr lIns="182880" rIns="182880" anchor="ctr">
            <a:normAutofit/>
          </a:bodyPr>
          <a:lstStyle>
            <a:lvl1pPr marL="0" indent="0" algn="ctr">
              <a:buNone/>
              <a:defRPr sz="43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3556EE0-9F28-4183-A06D-18E78E7790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33250" y="1567348"/>
            <a:ext cx="6634574" cy="416785"/>
          </a:xfrm>
          <a:prstGeom prst="rect">
            <a:avLst/>
          </a:prstGeom>
        </p:spPr>
        <p:txBody>
          <a:bodyPr lIns="182880" rIns="182880"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subtitle here.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1D15B21-8283-4A12-87B8-75F1C3B153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33250" y="2193683"/>
            <a:ext cx="6634574" cy="4366220"/>
          </a:xfrm>
          <a:prstGeom prst="rect">
            <a:avLst/>
          </a:prstGeom>
        </p:spPr>
        <p:txBody>
          <a:bodyPr lIns="182880" rIns="182880" anchor="t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description here.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3C2428-560E-4B1C-BFD7-00D3CBC12310}"/>
              </a:ext>
            </a:extLst>
          </p:cNvPr>
          <p:cNvSpPr/>
          <p:nvPr userDrawn="1"/>
        </p:nvSpPr>
        <p:spPr>
          <a:xfrm>
            <a:off x="6634573" y="799263"/>
            <a:ext cx="5557427" cy="5510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F3BFFDC-7A5D-4BEF-A442-B963358610D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371805" y="247654"/>
            <a:ext cx="4082962" cy="60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BCB656-5883-4EA6-9EFB-3C5C22756D7A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0B8DAB-610E-43FD-A883-B5FDB92CD334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73C3993-6E25-4FC7-AA81-28AF63AA8E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595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B22EB-4F91-4756-B140-6CCFA4977683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C7D59F-E162-46DD-AAF7-DB8249A9BDC3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90D7CE0-51B2-49F5-B5E5-32EB0B2EB5FC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B63F3F3-1424-42C4-9C8F-B45AF0BD5223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lowchart: Data 22">
                <a:extLst>
                  <a:ext uri="{FF2B5EF4-FFF2-40B4-BE49-F238E27FC236}">
                    <a16:creationId xmlns:a16="http://schemas.microsoft.com/office/drawing/2014/main" id="{8311066D-D367-41F3-BB7E-CAC34E4B9FB1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8FF9A33-51E0-49BE-9FAE-86C2BD8B7DB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4167126" y="1482540"/>
            <a:ext cx="3497210" cy="51369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8DFB8F6-AD13-4EEF-803B-68875FAB5C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5931C1-CEEE-49CD-A3AE-3EACF1961402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8BAD8FD-9CAC-4406-838D-039E1B3CAAA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A81E240-8FF0-4FAA-9DC6-7818F08B95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3471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Libr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2226A-59FD-443E-8FBF-4BFD88ABD058}"/>
              </a:ext>
            </a:extLst>
          </p:cNvPr>
          <p:cNvSpPr txBox="1">
            <a:spLocks/>
          </p:cNvSpPr>
          <p:nvPr userDrawn="1"/>
        </p:nvSpPr>
        <p:spPr>
          <a:xfrm>
            <a:off x="838200" y="1119997"/>
            <a:ext cx="10515600" cy="10685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CLICK      an icon.</a:t>
            </a: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COPY (Ctrl + C) and PASTE (Ctrl + V) into any slide.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41A4392F-B57B-4B79-9D79-C6E9352E5E25}"/>
              </a:ext>
            </a:extLst>
          </p:cNvPr>
          <p:cNvSpPr txBox="1">
            <a:spLocks/>
          </p:cNvSpPr>
          <p:nvPr userDrawn="1"/>
        </p:nvSpPr>
        <p:spPr>
          <a:xfrm>
            <a:off x="838200" y="221260"/>
            <a:ext cx="10515600" cy="6368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 Library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090B1B-524E-4201-8036-6FDB79DE3192}"/>
              </a:ext>
            </a:extLst>
          </p:cNvPr>
          <p:cNvGrpSpPr/>
          <p:nvPr userDrawn="1"/>
        </p:nvGrpSpPr>
        <p:grpSpPr>
          <a:xfrm>
            <a:off x="5827223" y="994012"/>
            <a:ext cx="376564" cy="421802"/>
            <a:chOff x="1780177" y="1410728"/>
            <a:chExt cx="408562" cy="457644"/>
          </a:xfrm>
        </p:grpSpPr>
        <p:pic>
          <p:nvPicPr>
            <p:cNvPr id="6" name="Graphic 5" descr="Cursor">
              <a:extLst>
                <a:ext uri="{FF2B5EF4-FFF2-40B4-BE49-F238E27FC236}">
                  <a16:creationId xmlns:a16="http://schemas.microsoft.com/office/drawing/2014/main" id="{EAD78A46-C625-4EF0-B4C8-49C1BC578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754985">
              <a:off x="1780177" y="1459810"/>
              <a:ext cx="408562" cy="408562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092870-7D62-4BF1-A0A0-AA4184D8FB5B}"/>
                </a:ext>
              </a:extLst>
            </p:cNvPr>
            <p:cNvSpPr/>
            <p:nvPr/>
          </p:nvSpPr>
          <p:spPr>
            <a:xfrm>
              <a:off x="1811914" y="1410728"/>
              <a:ext cx="172544" cy="17254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9AC875A-6892-498A-A854-9EB9968A50BC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C2E86FF-1D21-412F-8F26-3F14F1DB4FD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135EEF-E0AF-47CC-A188-EB5BDA192D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8416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E1C9B1-24D3-40FD-8419-4F237E87C47D}"/>
              </a:ext>
            </a:extLst>
          </p:cNvPr>
          <p:cNvSpPr/>
          <p:nvPr userDrawn="1"/>
        </p:nvSpPr>
        <p:spPr>
          <a:xfrm>
            <a:off x="1157400" y="2793747"/>
            <a:ext cx="9875520" cy="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9DCA54-3EE1-4ECA-8F67-A5995D7EB39B}"/>
              </a:ext>
            </a:extLst>
          </p:cNvPr>
          <p:cNvSpPr/>
          <p:nvPr userDrawn="1"/>
        </p:nvSpPr>
        <p:spPr>
          <a:xfrm>
            <a:off x="79325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4CBF13-D5F4-436E-928A-19816F0A3B17}"/>
              </a:ext>
            </a:extLst>
          </p:cNvPr>
          <p:cNvSpPr/>
          <p:nvPr userDrawn="1"/>
        </p:nvSpPr>
        <p:spPr>
          <a:xfrm>
            <a:off x="4163109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C917CE-FC61-4F19-9A64-1097A5173760}"/>
              </a:ext>
            </a:extLst>
          </p:cNvPr>
          <p:cNvSpPr/>
          <p:nvPr userDrawn="1"/>
        </p:nvSpPr>
        <p:spPr>
          <a:xfrm>
            <a:off x="7648223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24E77F-E364-40F4-B3F5-4565F8838ACF}"/>
              </a:ext>
            </a:extLst>
          </p:cNvPr>
          <p:cNvSpPr/>
          <p:nvPr userDrawn="1"/>
        </p:nvSpPr>
        <p:spPr>
          <a:xfrm>
            <a:off x="1101234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E92FC88-87AA-414E-8910-20F4E409F777}"/>
              </a:ext>
            </a:extLst>
          </p:cNvPr>
          <p:cNvGrpSpPr/>
          <p:nvPr userDrawn="1"/>
        </p:nvGrpSpPr>
        <p:grpSpPr>
          <a:xfrm>
            <a:off x="103378" y="3192499"/>
            <a:ext cx="1763801" cy="1605906"/>
            <a:chOff x="2113657" y="4283314"/>
            <a:chExt cx="3647460" cy="12044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DFCBFC7-987E-49AE-8D9A-2D5A7BBCC972}"/>
                </a:ext>
              </a:extLst>
            </p:cNvPr>
            <p:cNvSpPr txBox="1"/>
            <p:nvPr/>
          </p:nvSpPr>
          <p:spPr>
            <a:xfrm>
              <a:off x="2113657" y="4495164"/>
              <a:ext cx="3647458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Introducing or using new ideas or methods, in order to better serve our customers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76EF41-445F-4570-ACCB-D2CC4A99B52B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Innovative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128FC0-9628-404C-8141-65147FA0263F}"/>
              </a:ext>
            </a:extLst>
          </p:cNvPr>
          <p:cNvGrpSpPr/>
          <p:nvPr userDrawn="1"/>
        </p:nvGrpSpPr>
        <p:grpSpPr>
          <a:xfrm>
            <a:off x="3473230" y="3192504"/>
            <a:ext cx="1763801" cy="1113463"/>
            <a:chOff x="2113657" y="4283314"/>
            <a:chExt cx="3647460" cy="83509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8F63F4-A43D-4998-8D53-DB40258F1CA3}"/>
                </a:ext>
              </a:extLst>
            </p:cNvPr>
            <p:cNvSpPr txBox="1"/>
            <p:nvPr/>
          </p:nvSpPr>
          <p:spPr>
            <a:xfrm>
              <a:off x="2430920" y="4495163"/>
              <a:ext cx="3012931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Required to explain actions or decisions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2CCCD0E-16C5-4379-8E23-DD31743BAF7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Accountable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E1D84C-C911-47B8-B885-DB2844CCCAF3}"/>
              </a:ext>
            </a:extLst>
          </p:cNvPr>
          <p:cNvGrpSpPr/>
          <p:nvPr userDrawn="1"/>
        </p:nvGrpSpPr>
        <p:grpSpPr>
          <a:xfrm>
            <a:off x="6958344" y="3192504"/>
            <a:ext cx="1763801" cy="1113463"/>
            <a:chOff x="2113657" y="4283314"/>
            <a:chExt cx="3647460" cy="83509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6F42D5-797C-407F-B140-B0B3A6BD080B}"/>
                </a:ext>
              </a:extLst>
            </p:cNvPr>
            <p:cNvSpPr txBox="1"/>
            <p:nvPr/>
          </p:nvSpPr>
          <p:spPr>
            <a:xfrm>
              <a:off x="2312203" y="4495163"/>
              <a:ext cx="3250365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Treating all people and groups equally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B5209A-B836-4F47-B0DB-36B38FE4122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Impartial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96EDA8-85D8-45B9-911C-06C3D7ABA14F}"/>
              </a:ext>
            </a:extLst>
          </p:cNvPr>
          <p:cNvGrpSpPr/>
          <p:nvPr userDrawn="1"/>
        </p:nvGrpSpPr>
        <p:grpSpPr>
          <a:xfrm>
            <a:off x="10322468" y="3192504"/>
            <a:ext cx="1763801" cy="1359683"/>
            <a:chOff x="2113657" y="4283314"/>
            <a:chExt cx="3647460" cy="10197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743F0A-B4F3-418E-BF8B-6BBD19549D71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Successful in producing a desired or intended result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F178EE-6D9E-42D3-9B72-F830538D1508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Effective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B42E6D24-4293-4078-B86F-903FE239DF23}"/>
              </a:ext>
            </a:extLst>
          </p:cNvPr>
          <p:cNvSpPr/>
          <p:nvPr userDrawn="1"/>
        </p:nvSpPr>
        <p:spPr>
          <a:xfrm>
            <a:off x="2604371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6F745B-21BF-4D86-B9C6-4410E77DCB55}"/>
              </a:ext>
            </a:extLst>
          </p:cNvPr>
          <p:cNvGrpSpPr/>
          <p:nvPr userDrawn="1"/>
        </p:nvGrpSpPr>
        <p:grpSpPr>
          <a:xfrm>
            <a:off x="1914492" y="3192503"/>
            <a:ext cx="1763801" cy="1359684"/>
            <a:chOff x="2113657" y="4283314"/>
            <a:chExt cx="3647460" cy="10197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EF69A9-C861-4418-A7CE-7FE76DFE69E7}"/>
                </a:ext>
              </a:extLst>
            </p:cNvPr>
            <p:cNvSpPr txBox="1"/>
            <p:nvPr/>
          </p:nvSpPr>
          <p:spPr>
            <a:xfrm>
              <a:off x="2342104" y="4495163"/>
              <a:ext cx="3190564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Marked by or showing respect or reverence at all times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DE760B9-1EDB-439F-B0CA-5506A9FC0B15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Respectful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35C70B01-7247-4D7E-895F-D40F56E83406}"/>
              </a:ext>
            </a:extLst>
          </p:cNvPr>
          <p:cNvSpPr/>
          <p:nvPr userDrawn="1"/>
        </p:nvSpPr>
        <p:spPr>
          <a:xfrm>
            <a:off x="9359927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2A7467-FC45-4FD5-B7B3-FD39AF68C724}"/>
              </a:ext>
            </a:extLst>
          </p:cNvPr>
          <p:cNvGrpSpPr/>
          <p:nvPr userDrawn="1"/>
        </p:nvGrpSpPr>
        <p:grpSpPr>
          <a:xfrm>
            <a:off x="8670048" y="3192504"/>
            <a:ext cx="1763801" cy="1852126"/>
            <a:chOff x="2113657" y="4283314"/>
            <a:chExt cx="3647460" cy="138909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E8B301-6E8F-4A6B-AA86-A712FADC71FE}"/>
                </a:ext>
              </a:extLst>
            </p:cNvPr>
            <p:cNvSpPr txBox="1"/>
            <p:nvPr/>
          </p:nvSpPr>
          <p:spPr>
            <a:xfrm>
              <a:off x="2312205" y="4495163"/>
              <a:ext cx="3250361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quality of being honest and objective; conduct that is of the highest moral character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AA0C35-1F90-48CC-BAF4-BE49B06A15D0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Integrity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BBC0652C-081D-48C4-A2BD-A7D93F290757}"/>
              </a:ext>
            </a:extLst>
          </p:cNvPr>
          <p:cNvSpPr/>
          <p:nvPr userDrawn="1"/>
        </p:nvSpPr>
        <p:spPr>
          <a:xfrm>
            <a:off x="5890022" y="2625726"/>
            <a:ext cx="384043" cy="3840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AB9367B-2C6E-4434-9C45-254CA6D88FCB}"/>
              </a:ext>
            </a:extLst>
          </p:cNvPr>
          <p:cNvGrpSpPr/>
          <p:nvPr userDrawn="1"/>
        </p:nvGrpSpPr>
        <p:grpSpPr>
          <a:xfrm>
            <a:off x="5200143" y="3192503"/>
            <a:ext cx="1763801" cy="1605904"/>
            <a:chOff x="2113657" y="4283314"/>
            <a:chExt cx="3647460" cy="120442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B5A213-CFBE-4E14-B3EC-3CE3EB27E79C}"/>
                </a:ext>
              </a:extLst>
            </p:cNvPr>
            <p:cNvSpPr txBox="1"/>
            <p:nvPr/>
          </p:nvSpPr>
          <p:spPr>
            <a:xfrm>
              <a:off x="2312203" y="4495163"/>
              <a:ext cx="3250365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Consistently able to be trusted to do or provide what is needed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4770044-68E0-4708-BA59-1ADA208AEF3E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Reliable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34" name="Graphic 33" descr="Lightbulb and gear">
            <a:extLst>
              <a:ext uri="{FF2B5EF4-FFF2-40B4-BE49-F238E27FC236}">
                <a16:creationId xmlns:a16="http://schemas.microsoft.com/office/drawing/2014/main" id="{F38B669D-BCEB-4FA9-BAA5-B8B0CBFFE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372" y="1758689"/>
            <a:ext cx="501664" cy="501664"/>
          </a:xfrm>
          <a:prstGeom prst="rect">
            <a:avLst/>
          </a:prstGeom>
        </p:spPr>
      </p:pic>
      <p:pic>
        <p:nvPicPr>
          <p:cNvPr id="35" name="Graphic 34" descr="Handshake">
            <a:extLst>
              <a:ext uri="{FF2B5EF4-FFF2-40B4-BE49-F238E27FC236}">
                <a16:creationId xmlns:a16="http://schemas.microsoft.com/office/drawing/2014/main" id="{32B57014-870A-4EA5-8197-54F76E3C0D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5560" y="1758689"/>
            <a:ext cx="501664" cy="501664"/>
          </a:xfrm>
          <a:prstGeom prst="rect">
            <a:avLst/>
          </a:prstGeom>
        </p:spPr>
      </p:pic>
      <p:pic>
        <p:nvPicPr>
          <p:cNvPr id="36" name="Graphic 35" descr="Checklist">
            <a:extLst>
              <a:ext uri="{FF2B5EF4-FFF2-40B4-BE49-F238E27FC236}">
                <a16:creationId xmlns:a16="http://schemas.microsoft.com/office/drawing/2014/main" id="{9BB6EC1E-C0C5-4D31-8B86-2C181F8D263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04298" y="1758689"/>
            <a:ext cx="501664" cy="501664"/>
          </a:xfrm>
          <a:prstGeom prst="rect">
            <a:avLst/>
          </a:prstGeom>
        </p:spPr>
      </p:pic>
      <p:pic>
        <p:nvPicPr>
          <p:cNvPr id="37" name="Graphic 36" descr="Stopwatch">
            <a:extLst>
              <a:ext uri="{FF2B5EF4-FFF2-40B4-BE49-F238E27FC236}">
                <a16:creationId xmlns:a16="http://schemas.microsoft.com/office/drawing/2014/main" id="{793C0FF3-E455-4E2C-BE22-65D589A9DA0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29106" y="1758689"/>
            <a:ext cx="501664" cy="501664"/>
          </a:xfrm>
          <a:prstGeom prst="rect">
            <a:avLst/>
          </a:prstGeom>
        </p:spPr>
      </p:pic>
      <p:pic>
        <p:nvPicPr>
          <p:cNvPr id="38" name="Graphic 37" descr="Scales of justice">
            <a:extLst>
              <a:ext uri="{FF2B5EF4-FFF2-40B4-BE49-F238E27FC236}">
                <a16:creationId xmlns:a16="http://schemas.microsoft.com/office/drawing/2014/main" id="{09A3C2EE-91DA-4829-9921-5B4DF0EB743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9412" y="1758689"/>
            <a:ext cx="501664" cy="501664"/>
          </a:xfrm>
          <a:prstGeom prst="rect">
            <a:avLst/>
          </a:prstGeom>
        </p:spPr>
      </p:pic>
      <p:pic>
        <p:nvPicPr>
          <p:cNvPr id="39" name="Graphic 38" descr="Lecturer">
            <a:extLst>
              <a:ext uri="{FF2B5EF4-FFF2-40B4-BE49-F238E27FC236}">
                <a16:creationId xmlns:a16="http://schemas.microsoft.com/office/drawing/2014/main" id="{4E8F8B08-5F52-41B5-9F71-3E6F9AC6390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87056" y="1758689"/>
            <a:ext cx="501664" cy="501664"/>
          </a:xfrm>
          <a:prstGeom prst="rect">
            <a:avLst/>
          </a:prstGeom>
        </p:spPr>
      </p:pic>
      <p:pic>
        <p:nvPicPr>
          <p:cNvPr id="40" name="Graphic 39" descr="Upward trend">
            <a:extLst>
              <a:ext uri="{FF2B5EF4-FFF2-40B4-BE49-F238E27FC236}">
                <a16:creationId xmlns:a16="http://schemas.microsoft.com/office/drawing/2014/main" id="{CCDEF97D-9A8A-4F80-86BC-B0C13589DE4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953536" y="1758689"/>
            <a:ext cx="501664" cy="501664"/>
          </a:xfrm>
          <a:prstGeom prst="rect">
            <a:avLst/>
          </a:prstGeom>
        </p:spPr>
      </p:pic>
      <p:sp>
        <p:nvSpPr>
          <p:cNvPr id="42" name="Title 6">
            <a:extLst>
              <a:ext uri="{FF2B5EF4-FFF2-40B4-BE49-F238E27FC236}">
                <a16:creationId xmlns:a16="http://schemas.microsoft.com/office/drawing/2014/main" id="{5AF439C3-4E12-40D4-9E13-AF181F262161}"/>
              </a:ext>
            </a:extLst>
          </p:cNvPr>
          <p:cNvSpPr txBox="1">
            <a:spLocks/>
          </p:cNvSpPr>
          <p:nvPr userDrawn="1"/>
        </p:nvSpPr>
        <p:spPr>
          <a:xfrm>
            <a:off x="838200" y="221260"/>
            <a:ext cx="10515600" cy="6368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4CA8829-2666-4987-961F-C381E62996F7}"/>
              </a:ext>
            </a:extLst>
          </p:cNvPr>
          <p:cNvGrpSpPr/>
          <p:nvPr userDrawn="1"/>
        </p:nvGrpSpPr>
        <p:grpSpPr>
          <a:xfrm>
            <a:off x="5601751" y="5377139"/>
            <a:ext cx="986818" cy="986818"/>
            <a:chOff x="10058400" y="3566160"/>
            <a:chExt cx="1371600" cy="13716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E30A795-7516-4B95-8002-60ADBB021EFC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CBB4C40-F7C9-47A6-9AC4-0E6A7E37D4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939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re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01D680F7-DBDB-499A-9738-EEA34006FC85}"/>
              </a:ext>
            </a:extLst>
          </p:cNvPr>
          <p:cNvGrpSpPr/>
          <p:nvPr userDrawn="1"/>
        </p:nvGrpSpPr>
        <p:grpSpPr>
          <a:xfrm>
            <a:off x="838200" y="929786"/>
            <a:ext cx="10515600" cy="1518709"/>
            <a:chOff x="838200" y="1308756"/>
            <a:chExt cx="10515600" cy="151870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C027087-5FBB-4763-AA3A-5E24597102B2}"/>
                </a:ext>
              </a:extLst>
            </p:cNvPr>
            <p:cNvGrpSpPr/>
            <p:nvPr userDrawn="1"/>
          </p:nvGrpSpPr>
          <p:grpSpPr>
            <a:xfrm>
              <a:off x="838200" y="1308756"/>
              <a:ext cx="10515600" cy="1518709"/>
              <a:chOff x="838200" y="221260"/>
              <a:chExt cx="10515600" cy="1518709"/>
            </a:xfrm>
          </p:grpSpPr>
          <p:sp>
            <p:nvSpPr>
              <p:cNvPr id="42" name="Title 6">
                <a:extLst>
                  <a:ext uri="{FF2B5EF4-FFF2-40B4-BE49-F238E27FC236}">
                    <a16:creationId xmlns:a16="http://schemas.microsoft.com/office/drawing/2014/main" id="{5AF439C3-4E12-40D4-9E13-AF181F262161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838200" y="221260"/>
                <a:ext cx="10515600" cy="636894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3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Mission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A095069-CF97-43DA-98B8-2729C8AF7491}"/>
                  </a:ext>
                </a:extLst>
              </p:cNvPr>
              <p:cNvSpPr/>
              <p:nvPr userDrawn="1"/>
            </p:nvSpPr>
            <p:spPr>
              <a:xfrm flipV="1">
                <a:off x="1050878" y="1203196"/>
                <a:ext cx="10090244" cy="3823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CB5A213-CFBE-4E14-B3EC-3CE3EB27E79C}"/>
                  </a:ext>
                </a:extLst>
              </p:cNvPr>
              <p:cNvSpPr txBox="1"/>
              <p:nvPr/>
            </p:nvSpPr>
            <p:spPr>
              <a:xfrm>
                <a:off x="1351130" y="1155194"/>
                <a:ext cx="9489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To serve injured workers, victims of crimes, employers, and related industries by providing exceptional services, resolving disputes, and faithfully executing the duties entrusted to us by the Commonwealth of Virginia.</a:t>
                </a:r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16E6F70-39A2-46ED-B2B6-A4CE32006F5F}"/>
                </a:ext>
              </a:extLst>
            </p:cNvPr>
            <p:cNvCxnSpPr/>
            <p:nvPr userDrawn="1"/>
          </p:nvCxnSpPr>
          <p:spPr>
            <a:xfrm>
              <a:off x="1158240" y="2075552"/>
              <a:ext cx="98755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4A336C-B4D3-496C-894E-079483C4DDF5}"/>
              </a:ext>
            </a:extLst>
          </p:cNvPr>
          <p:cNvGrpSpPr/>
          <p:nvPr userDrawn="1"/>
        </p:nvGrpSpPr>
        <p:grpSpPr>
          <a:xfrm>
            <a:off x="838200" y="3487523"/>
            <a:ext cx="10515600" cy="1282302"/>
            <a:chOff x="838200" y="3866493"/>
            <a:chExt cx="10515600" cy="1282302"/>
          </a:xfrm>
        </p:grpSpPr>
        <p:sp>
          <p:nvSpPr>
            <p:cNvPr id="43" name="Title 6">
              <a:extLst>
                <a:ext uri="{FF2B5EF4-FFF2-40B4-BE49-F238E27FC236}">
                  <a16:creationId xmlns:a16="http://schemas.microsoft.com/office/drawing/2014/main" id="{463D139B-E3EF-4306-AB87-03B187EED91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8200" y="3866493"/>
              <a:ext cx="10515600" cy="63689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3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Vision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E1A757-DF7B-4C3F-9DA1-FAF7BE50447A}"/>
                </a:ext>
              </a:extLst>
            </p:cNvPr>
            <p:cNvSpPr txBox="1"/>
            <p:nvPr userDrawn="1"/>
          </p:nvSpPr>
          <p:spPr>
            <a:xfrm>
              <a:off x="3157177" y="4810241"/>
              <a:ext cx="58776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Lead the nation as the most effective and innovative state agency.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40228F5-A293-4096-A229-79A9D59D0F24}"/>
                </a:ext>
              </a:extLst>
            </p:cNvPr>
            <p:cNvCxnSpPr/>
            <p:nvPr userDrawn="1"/>
          </p:nvCxnSpPr>
          <p:spPr>
            <a:xfrm>
              <a:off x="1158240" y="4639048"/>
              <a:ext cx="987552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EBC5812-A1EB-4F12-B7C7-186D5E748F27}"/>
              </a:ext>
            </a:extLst>
          </p:cNvPr>
          <p:cNvGrpSpPr/>
          <p:nvPr userDrawn="1"/>
        </p:nvGrpSpPr>
        <p:grpSpPr>
          <a:xfrm>
            <a:off x="5602588" y="5377139"/>
            <a:ext cx="986818" cy="986818"/>
            <a:chOff x="10058400" y="3566160"/>
            <a:chExt cx="1371600" cy="13716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71320D9-B0B3-44D1-987A-43A7D4893F4B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D3977B23-1B87-4525-A130-C9FFB68BDF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2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WC Indust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EB6D5C4-FC31-413B-BD64-EAEB11D99019}"/>
              </a:ext>
            </a:extLst>
          </p:cNvPr>
          <p:cNvSpPr/>
          <p:nvPr userDrawn="1"/>
        </p:nvSpPr>
        <p:spPr>
          <a:xfrm>
            <a:off x="-125643" y="-1562985"/>
            <a:ext cx="351099" cy="91911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E13CC4-A739-42A1-8490-BBEB3363BE71}"/>
              </a:ext>
            </a:extLst>
          </p:cNvPr>
          <p:cNvSpPr/>
          <p:nvPr userDrawn="1"/>
        </p:nvSpPr>
        <p:spPr>
          <a:xfrm>
            <a:off x="-175550" y="-1562985"/>
            <a:ext cx="351099" cy="919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29AD86-3406-46FC-BE69-B78A3165356E}"/>
              </a:ext>
            </a:extLst>
          </p:cNvPr>
          <p:cNvSpPr txBox="1"/>
          <p:nvPr userDrawn="1"/>
        </p:nvSpPr>
        <p:spPr>
          <a:xfrm>
            <a:off x="509285" y="2125306"/>
            <a:ext cx="813121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9A77CA-23CD-4DF7-9C87-C617A9C1AAB5}"/>
              </a:ext>
            </a:extLst>
          </p:cNvPr>
          <p:cNvSpPr txBox="1"/>
          <p:nvPr userDrawn="1"/>
        </p:nvSpPr>
        <p:spPr>
          <a:xfrm>
            <a:off x="509285" y="3499019"/>
            <a:ext cx="813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An industry leader in workers’ compensation</a:t>
            </a:r>
          </a:p>
        </p:txBody>
      </p:sp>
    </p:spTree>
    <p:extLst>
      <p:ext uri="{BB962C8B-B14F-4D97-AF65-F5344CB8AC3E}">
        <p14:creationId xmlns:p14="http://schemas.microsoft.com/office/powerpoint/2010/main" val="348214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M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1159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ADMIN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20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284067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437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Claims Services</a:t>
            </a:r>
          </a:p>
        </p:txBody>
      </p:sp>
    </p:spTree>
    <p:extLst>
      <p:ext uri="{BB962C8B-B14F-4D97-AF65-F5344CB8AC3E}">
        <p14:creationId xmlns:p14="http://schemas.microsoft.com/office/powerpoint/2010/main" val="1766749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CMD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154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Correspondence Management</a:t>
            </a:r>
          </a:p>
        </p:txBody>
      </p:sp>
    </p:spTree>
    <p:extLst>
      <p:ext uri="{BB962C8B-B14F-4D97-AF65-F5344CB8AC3E}">
        <p14:creationId xmlns:p14="http://schemas.microsoft.com/office/powerpoint/2010/main" val="815343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EDI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4814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EDI –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2714875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110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140179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HR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42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320629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IS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42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050481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ICD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6344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Insurance Compliance</a:t>
            </a:r>
          </a:p>
        </p:txBody>
      </p:sp>
    </p:spTree>
    <p:extLst>
      <p:ext uri="{BB962C8B-B14F-4D97-AF65-F5344CB8AC3E}">
        <p14:creationId xmlns:p14="http://schemas.microsoft.com/office/powerpoint/2010/main" val="212188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1806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CSD &amp; JUD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558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Claims Services and Judicial</a:t>
            </a:r>
          </a:p>
        </p:txBody>
      </p:sp>
    </p:spTree>
    <p:extLst>
      <p:ext uri="{BB962C8B-B14F-4D97-AF65-F5344CB8AC3E}">
        <p14:creationId xmlns:p14="http://schemas.microsoft.com/office/powerpoint/2010/main" val="1411649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F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MFS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5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Medical Fee Services</a:t>
            </a:r>
          </a:p>
        </p:txBody>
      </p:sp>
    </p:spTree>
    <p:extLst>
      <p:ext uri="{BB962C8B-B14F-4D97-AF65-F5344CB8AC3E}">
        <p14:creationId xmlns:p14="http://schemas.microsoft.com/office/powerpoint/2010/main" val="37808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art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1694163"/>
            <a:ext cx="9334936" cy="1815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Department Name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F850A53-9765-485D-8FB6-3EA6EA05DF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06981" y="3541078"/>
            <a:ext cx="7963593" cy="7736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Name Here, Insert Position 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D6FCBA-D02C-4D85-8E5A-20B947ED09D5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3F75B1C-1205-4D15-8B81-1F13A5010FE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DB0B952-3221-4418-B29A-A6CF4224DC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047AAD6-CD09-442D-94F9-F270393CC47E}"/>
              </a:ext>
            </a:extLst>
          </p:cNvPr>
          <p:cNvSpPr txBox="1"/>
          <p:nvPr userDrawn="1"/>
        </p:nvSpPr>
        <p:spPr>
          <a:xfrm>
            <a:off x="2535639" y="3507826"/>
            <a:ext cx="1537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Presenter:</a:t>
            </a:r>
          </a:p>
        </p:txBody>
      </p:sp>
    </p:spTree>
    <p:extLst>
      <p:ext uri="{BB962C8B-B14F-4D97-AF65-F5344CB8AC3E}">
        <p14:creationId xmlns:p14="http://schemas.microsoft.com/office/powerpoint/2010/main" val="2493045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OSD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6599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Outreach Services</a:t>
            </a:r>
          </a:p>
        </p:txBody>
      </p:sp>
    </p:spTree>
    <p:extLst>
      <p:ext uri="{BB962C8B-B14F-4D97-AF65-F5344CB8AC3E}">
        <p14:creationId xmlns:p14="http://schemas.microsoft.com/office/powerpoint/2010/main" val="3287655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PMO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1547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Project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831939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V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Box 177">
            <a:extLst>
              <a:ext uri="{FF2B5EF4-FFF2-40B4-BE49-F238E27FC236}">
                <a16:creationId xmlns:a16="http://schemas.microsoft.com/office/drawing/2014/main" id="{7CFE5FE6-F7BE-4E73-A97B-FC1BB929FFEA}"/>
              </a:ext>
            </a:extLst>
          </p:cNvPr>
          <p:cNvSpPr txBox="1"/>
          <p:nvPr userDrawn="1"/>
        </p:nvSpPr>
        <p:spPr>
          <a:xfrm>
            <a:off x="55364" y="172228"/>
            <a:ext cx="93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VVF |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23B2D2E-9441-4718-B7C1-F82016382E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2951" y="162180"/>
            <a:ext cx="4803112" cy="40011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E9CFBF-843C-4702-A237-BB4F54A2B761}"/>
              </a:ext>
            </a:extLst>
          </p:cNvPr>
          <p:cNvGrpSpPr/>
          <p:nvPr userDrawn="1"/>
        </p:nvGrpSpPr>
        <p:grpSpPr>
          <a:xfrm>
            <a:off x="7425374" y="181933"/>
            <a:ext cx="420444" cy="420444"/>
            <a:chOff x="10058400" y="3566160"/>
            <a:chExt cx="1371600" cy="13716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03B2BE-B9A0-4DC7-9023-3077A62013C8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2CA73FF-0E7E-4145-8A2A-84D124F33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503C8C-57E3-43AB-B08D-95C95E27E1AA}"/>
              </a:ext>
            </a:extLst>
          </p:cNvPr>
          <p:cNvSpPr txBox="1"/>
          <p:nvPr userDrawn="1"/>
        </p:nvSpPr>
        <p:spPr>
          <a:xfrm>
            <a:off x="7820801" y="132621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Virginia Workers’ Compensation Commission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05298-1031-4EE3-A5E0-F976EA756EEE}"/>
              </a:ext>
            </a:extLst>
          </p:cNvPr>
          <p:cNvSpPr txBox="1"/>
          <p:nvPr userDrawn="1"/>
        </p:nvSpPr>
        <p:spPr>
          <a:xfrm>
            <a:off x="7829422" y="353370"/>
            <a:ext cx="4324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>
                <a:latin typeface="+mn-lt"/>
                <a:cs typeface="Arial" panose="020B0604020202020204" pitchFamily="34" charset="0"/>
              </a:rPr>
              <a:t>Virginia Victims Fund</a:t>
            </a:r>
          </a:p>
        </p:txBody>
      </p:sp>
    </p:spTree>
    <p:extLst>
      <p:ext uri="{BB962C8B-B14F-4D97-AF65-F5344CB8AC3E}">
        <p14:creationId xmlns:p14="http://schemas.microsoft.com/office/powerpoint/2010/main" val="13276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1694163"/>
            <a:ext cx="8131215" cy="1815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F850A53-9765-485D-8FB6-3EA6EA05DF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35639" y="3541078"/>
            <a:ext cx="8131215" cy="7736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subtitle here.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D6FCBA-D02C-4D85-8E5A-20B947ED09D5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3F75B1C-1205-4D15-8B81-1F13A5010FEE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DB0B952-3221-4418-B29A-A6CF4224DC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096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3606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C9EB7C-392E-4207-90E1-672B8199B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5639" y="2521100"/>
            <a:ext cx="8131215" cy="18157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B67C6C-2A7C-4E92-99E8-87A0DC13B778}"/>
              </a:ext>
            </a:extLst>
          </p:cNvPr>
          <p:cNvGrpSpPr/>
          <p:nvPr userDrawn="1"/>
        </p:nvGrpSpPr>
        <p:grpSpPr>
          <a:xfrm>
            <a:off x="661555" y="2743200"/>
            <a:ext cx="1371600" cy="1371600"/>
            <a:chOff x="10058400" y="3566160"/>
            <a:chExt cx="1371600" cy="13716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E979097-8A8F-4F37-A329-D3651B91A2B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45362C-DE04-4642-95FC-C5BE9EABD1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253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32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625"/>
            <a:ext cx="12192000" cy="93272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00" b="1" baseline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9679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110197B-A6CC-4089-8770-8FB21AF5AFAC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8959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D85E8F0A-6C37-425B-91AA-363766B3E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679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BEAD35-FFB9-4EF9-A88E-AD6C9A8DC9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959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B5EA8F5-F3C7-4E91-8DF9-7CBBD158DA9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959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B775A122-C3B6-4941-8271-C3F178A8D9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79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E1C5ACC8-0A1E-4780-8B30-6C5FD78ADF54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8959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1D118E54-A476-4739-AD3B-C1A828B8B9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9679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3C3EC58A-9986-44B4-B0C0-F02FCB67A6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959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76BF3CE2-C6D7-4BB2-8C29-EF122A4A3BC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959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BC727410-25A4-473D-A509-A227C8B4E1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57081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3B84A4B-CCEE-47B1-8DA6-365E736B7BB6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8149888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A6077DAE-B6D3-46F8-885E-3FE3C8BED3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57081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1F968A87-7B20-47C6-81E1-115F10DDF93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9887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A0C8AE3F-4BF7-4FE5-A37A-A92A76AD5D0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9886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2BF03273-3BBD-47DA-9360-833D02755ED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57081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20840724-22D6-4C96-80FB-09DCFD3A60C5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8149888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9295C7CB-069D-4C33-BAC0-E0D9C19069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657081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DFE750F6-18EA-438A-92E8-AAF4DC8D942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49887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4152053E-D285-4BF4-92EB-42FF47DD98A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9886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13C446FD-0CFF-4BE4-B453-7EBD0E897B8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26936" y="3187148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8B61E46A-715D-43A0-A1EC-F3962EB9662B}"/>
              </a:ext>
            </a:extLst>
          </p:cNvPr>
          <p:cNvSpPr>
            <a:spLocks noGrp="1"/>
          </p:cNvSpPr>
          <p:nvPr>
            <p:ph type="pic" idx="33" hasCustomPrompt="1"/>
          </p:nvPr>
        </p:nvSpPr>
        <p:spPr>
          <a:xfrm>
            <a:off x="4419743" y="1257546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8F13F86B-C0A8-42A8-A17E-A4A7001E8F5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26936" y="3324429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62499802-F552-4D67-83DE-DD78FC9548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19742" y="3187148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18B0BE8D-25BF-400E-B272-6CECC334331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19741" y="3324428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0AF86DDE-539B-4BB0-A9EB-AAC767BD4EC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926936" y="5879381"/>
            <a:ext cx="2754989" cy="14164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time here.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9A11E0-DFBC-4168-A1E9-01C388874DA7}"/>
              </a:ext>
            </a:extLst>
          </p:cNvPr>
          <p:cNvSpPr>
            <a:spLocks noGrp="1"/>
          </p:cNvSpPr>
          <p:nvPr>
            <p:ph type="pic" idx="38" hasCustomPrompt="1"/>
          </p:nvPr>
        </p:nvSpPr>
        <p:spPr>
          <a:xfrm>
            <a:off x="4419743" y="3949779"/>
            <a:ext cx="3318362" cy="1816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B934DA27-1D3C-4391-81CA-83AA26D851B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926936" y="6016662"/>
            <a:ext cx="2754989" cy="457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title here.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A0EAB257-27E2-4B96-8E4C-E0925B27A15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19742" y="5879381"/>
            <a:ext cx="507194" cy="141642"/>
          </a:xfrm>
          <a:prstGeom prst="rect">
            <a:avLst/>
          </a:prstGeom>
        </p:spPr>
        <p:txBody>
          <a:bodyPr tIns="0" bIns="0" anchor="b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JAN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7938703B-046D-4EC6-8F19-30A36BCA7FA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19741" y="6016661"/>
            <a:ext cx="507194" cy="140745"/>
          </a:xfrm>
          <a:prstGeom prst="rect">
            <a:avLst/>
          </a:prstGeom>
        </p:spPr>
        <p:txBody>
          <a:bodyPr tIns="0" bIns="0" anchor="t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45610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923755F-AC42-45A9-94FD-4ED7E43992C9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67656E-AC3A-4CD2-82C1-348EA9213D5E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D5835A2-E3F4-4737-8191-B86FC005DFCF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A0A83F-0DDD-45EC-8C1A-D0FB6A112DBF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lowchart: Data 17">
                <a:extLst>
                  <a:ext uri="{FF2B5EF4-FFF2-40B4-BE49-F238E27FC236}">
                    <a16:creationId xmlns:a16="http://schemas.microsoft.com/office/drawing/2014/main" id="{D14CB6E2-932F-4B0A-ADBE-11CA0E985054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CDC057-2EA5-4F94-8AB8-AB09455352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D517-5985-49F9-A44B-3ADEBDFE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94ED2-B9AC-4592-AAB4-0F5BCA46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E57A-D9D3-41B3-A80D-9B53A7B6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B4DC3-CB61-451B-9351-6D4F22BF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EF84CC0-5A45-4973-B47A-DE90441D53F5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C79052-AEA5-485B-8A86-ABA25DD845E0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8F93D18-3D3B-4533-BD4F-8E04D4EEA0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25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9B017-D054-44CF-ADEA-8F77E1F4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16691-82C2-41A7-B4FD-40F9D3F4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E4DD-89DC-4436-9B97-9001734A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02D683-2579-4C08-AA59-D6BB2E271B3B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1E184C9-9315-40F3-ABEC-FDC876CCF549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8504018-88B2-4C3F-81AB-DD2FAB945585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A69F427-5E7C-40DF-9DD4-3D9BBE57CA03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lowchart: Data 19">
                <a:extLst>
                  <a:ext uri="{FF2B5EF4-FFF2-40B4-BE49-F238E27FC236}">
                    <a16:creationId xmlns:a16="http://schemas.microsoft.com/office/drawing/2014/main" id="{E3C35A17-EF42-4935-A01C-02A3C80B84FF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81E52759-F9AD-456F-A052-24EA0BB6EE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794B96-029E-4E2C-9B22-F3DB92D69528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CEA674-8566-4AB4-916C-FD6EC1D8CBC3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95BA8EC-C0E6-4CC4-BA27-DBEE6C87FD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443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293A-F5F6-4A28-83B0-C3CDC81BE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D2E7C-26AB-4326-BD10-470AF6F38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9059E-CE9C-41F6-94D9-3FC64698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48DEE-CBC9-4428-8836-54544FB04FE4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3433F-36E0-4B68-A552-171A09CA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5E775-5930-4450-81CA-CDC39E45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72D693-2AC7-4004-B304-C7775FBA550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D4B4B60-BD42-4A0D-BBB9-ADE7CCAAD23D}"/>
              </a:ext>
            </a:extLst>
          </p:cNvPr>
          <p:cNvGrpSpPr/>
          <p:nvPr userDrawn="1"/>
        </p:nvGrpSpPr>
        <p:grpSpPr>
          <a:xfrm>
            <a:off x="0" y="-23376"/>
            <a:ext cx="12258675" cy="1288296"/>
            <a:chOff x="0" y="-23376"/>
            <a:chExt cx="12258675" cy="128829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862A87F-E328-4285-A398-4785D50A342A}"/>
                </a:ext>
              </a:extLst>
            </p:cNvPr>
            <p:cNvSpPr/>
            <p:nvPr userDrawn="1"/>
          </p:nvSpPr>
          <p:spPr>
            <a:xfrm>
              <a:off x="0" y="0"/>
              <a:ext cx="12192000" cy="1264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0D43383-CDE6-4F22-847C-9AC756041264}"/>
                </a:ext>
              </a:extLst>
            </p:cNvPr>
            <p:cNvGrpSpPr/>
            <p:nvPr userDrawn="1"/>
          </p:nvGrpSpPr>
          <p:grpSpPr>
            <a:xfrm>
              <a:off x="1803183" y="-23376"/>
              <a:ext cx="10455492" cy="655835"/>
              <a:chOff x="1803183" y="-23376"/>
              <a:chExt cx="10455492" cy="655835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AF806B0-8579-450E-B6D0-1D706D36245F}"/>
                  </a:ext>
                </a:extLst>
              </p:cNvPr>
              <p:cNvSpPr/>
              <p:nvPr userDrawn="1"/>
            </p:nvSpPr>
            <p:spPr>
              <a:xfrm>
                <a:off x="2929037" y="-8872"/>
                <a:ext cx="9329638" cy="641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Flowchart: Data 32">
                <a:extLst>
                  <a:ext uri="{FF2B5EF4-FFF2-40B4-BE49-F238E27FC236}">
                    <a16:creationId xmlns:a16="http://schemas.microsoft.com/office/drawing/2014/main" id="{DD9712E6-B41E-447D-BE9E-CA58F01FDCA8}"/>
                  </a:ext>
                </a:extLst>
              </p:cNvPr>
              <p:cNvSpPr/>
              <p:nvPr userDrawn="1"/>
            </p:nvSpPr>
            <p:spPr>
              <a:xfrm flipV="1">
                <a:off x="1803183" y="-23376"/>
                <a:ext cx="2749767" cy="655835"/>
              </a:xfrm>
              <a:prstGeom prst="flowChartInputOutp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0A4D8448-F966-45EB-B429-819C64986B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6897"/>
            <a:ext cx="10515600" cy="63689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61FFEEF-50A2-40D6-A552-1E53F47E8134}"/>
              </a:ext>
            </a:extLst>
          </p:cNvPr>
          <p:cNvGrpSpPr/>
          <p:nvPr userDrawn="1"/>
        </p:nvGrpSpPr>
        <p:grpSpPr>
          <a:xfrm>
            <a:off x="196215" y="135023"/>
            <a:ext cx="641985" cy="641985"/>
            <a:chOff x="10058400" y="3566160"/>
            <a:chExt cx="1371600" cy="13716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58D89E0-F1DC-461B-93FD-115A591DFB0B}"/>
                </a:ext>
              </a:extLst>
            </p:cNvPr>
            <p:cNvSpPr/>
            <p:nvPr userDrawn="1"/>
          </p:nvSpPr>
          <p:spPr>
            <a:xfrm>
              <a:off x="10058400" y="3566160"/>
              <a:ext cx="1371600" cy="137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FEDFE3E-EF21-4729-9069-73C2D97A91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42916" y="3650676"/>
              <a:ext cx="1202568" cy="120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13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0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2" r:id="rId2"/>
    <p:sldLayoutId id="2147483685" r:id="rId3"/>
    <p:sldLayoutId id="2147483694" r:id="rId4"/>
    <p:sldLayoutId id="2147483687" r:id="rId5"/>
    <p:sldLayoutId id="2147483719" r:id="rId6"/>
    <p:sldLayoutId id="2147483662" r:id="rId7"/>
    <p:sldLayoutId id="2147483666" r:id="rId8"/>
    <p:sldLayoutId id="2147483664" r:id="rId9"/>
    <p:sldLayoutId id="2147483669" r:id="rId10"/>
    <p:sldLayoutId id="2147483692" r:id="rId11"/>
    <p:sldLayoutId id="2147483695" r:id="rId12"/>
    <p:sldLayoutId id="2147483684" r:id="rId13"/>
    <p:sldLayoutId id="2147483718" r:id="rId14"/>
    <p:sldLayoutId id="2147483682" r:id="rId15"/>
    <p:sldLayoutId id="214748369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295230-D82D-448C-B1E3-D65D3D777354}"/>
              </a:ext>
            </a:extLst>
          </p:cNvPr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E476A5-3E91-4C4C-822D-AFC3950E4F1F}"/>
              </a:ext>
            </a:extLst>
          </p:cNvPr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3408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295230-D82D-448C-B1E3-D65D3D777354}"/>
              </a:ext>
            </a:extLst>
          </p:cNvPr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E476A5-3E91-4C4C-822D-AFC3950E4F1F}"/>
              </a:ext>
            </a:extLst>
          </p:cNvPr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99384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16A879-94FF-462E-90D2-721062100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9570" y="113195"/>
            <a:ext cx="4803112" cy="1078791"/>
          </a:xfrm>
        </p:spPr>
        <p:txBody>
          <a:bodyPr/>
          <a:lstStyle/>
          <a:p>
            <a:r>
              <a:rPr lang="en-US" dirty="0"/>
              <a:t>Petition for Medical Treatment Pilot</a:t>
            </a:r>
          </a:p>
          <a:p>
            <a:pPr>
              <a:spcBef>
                <a:spcPts val="0"/>
              </a:spcBef>
            </a:pPr>
            <a:r>
              <a:rPr lang="en-US" b="1"/>
              <a:t>April </a:t>
            </a:r>
            <a:r>
              <a:rPr lang="en-US" b="1" dirty="0"/>
              <a:t>2023 (</a:t>
            </a:r>
            <a:r>
              <a:rPr lang="en-US" b="1"/>
              <a:t>Collected 5/01/2023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41762A-92A8-4A0C-BDF8-A51B749F0359}"/>
              </a:ext>
            </a:extLst>
          </p:cNvPr>
          <p:cNvSpPr txBox="1"/>
          <p:nvPr/>
        </p:nvSpPr>
        <p:spPr>
          <a:xfrm>
            <a:off x="2142357" y="5150422"/>
            <a:ext cx="15280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91%</a:t>
            </a:r>
            <a:endParaRPr lang="en-US" sz="1100" b="1" dirty="0"/>
          </a:p>
          <a:p>
            <a:pPr algn="ctr"/>
            <a:r>
              <a:rPr lang="en-US" sz="1100" b="1" dirty="0"/>
              <a:t>Represented by Attorney</a:t>
            </a:r>
            <a:endParaRPr lang="en-US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B08FED-18B9-4142-B2E5-51042C0AFBD0}"/>
              </a:ext>
            </a:extLst>
          </p:cNvPr>
          <p:cNvSpPr txBox="1"/>
          <p:nvPr/>
        </p:nvSpPr>
        <p:spPr>
          <a:xfrm>
            <a:off x="327065" y="5152577"/>
            <a:ext cx="152729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100%</a:t>
            </a:r>
          </a:p>
          <a:p>
            <a:pPr algn="ctr"/>
            <a:r>
              <a:rPr lang="en-US" sz="1100" b="1" dirty="0"/>
              <a:t>Eligible</a:t>
            </a:r>
            <a:endParaRPr lang="en-US" b="1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893D27D-9B9C-44C9-AA96-6B1C775D3251}"/>
              </a:ext>
            </a:extLst>
          </p:cNvPr>
          <p:cNvSpPr/>
          <p:nvPr/>
        </p:nvSpPr>
        <p:spPr>
          <a:xfrm>
            <a:off x="327660" y="3557282"/>
            <a:ext cx="1552409" cy="2372028"/>
          </a:xfrm>
          <a:prstGeom prst="roundRect">
            <a:avLst>
              <a:gd name="adj" fmla="val 3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A06A2-F196-984B-5AC7-425037155643}"/>
              </a:ext>
            </a:extLst>
          </p:cNvPr>
          <p:cNvSpPr txBox="1"/>
          <p:nvPr/>
        </p:nvSpPr>
        <p:spPr>
          <a:xfrm>
            <a:off x="251460" y="1503924"/>
            <a:ext cx="15524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44</a:t>
            </a:r>
          </a:p>
          <a:p>
            <a:pPr algn="ctr"/>
            <a:r>
              <a:rPr lang="en-US" sz="1600" b="1" dirty="0"/>
              <a:t>Petitions </a:t>
            </a:r>
          </a:p>
          <a:p>
            <a:pPr algn="ctr"/>
            <a:r>
              <a:rPr lang="en-US" sz="1600" b="1" dirty="0"/>
              <a:t>Filed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3313BA-0255-CC63-BAFD-7308490093E8}"/>
              </a:ext>
            </a:extLst>
          </p:cNvPr>
          <p:cNvSpPr txBox="1"/>
          <p:nvPr/>
        </p:nvSpPr>
        <p:spPr>
          <a:xfrm>
            <a:off x="1785784" y="1307468"/>
            <a:ext cx="1594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70.5%</a:t>
            </a:r>
            <a:r>
              <a:rPr lang="en-US" sz="11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5D507-6B78-AA40-A880-BF5043D72E75}"/>
              </a:ext>
            </a:extLst>
          </p:cNvPr>
          <p:cNvSpPr txBox="1"/>
          <p:nvPr/>
        </p:nvSpPr>
        <p:spPr>
          <a:xfrm>
            <a:off x="1801023" y="2584909"/>
            <a:ext cx="15524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29.5%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21D08E-1BF4-47E4-E0C6-2F1B8526004F}"/>
              </a:ext>
            </a:extLst>
          </p:cNvPr>
          <p:cNvSpPr txBox="1"/>
          <p:nvPr/>
        </p:nvSpPr>
        <p:spPr>
          <a:xfrm>
            <a:off x="3436620" y="1365238"/>
            <a:ext cx="13944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48.4%</a:t>
            </a:r>
            <a:endParaRPr lang="en-US" sz="2800" b="1" dirty="0"/>
          </a:p>
          <a:p>
            <a:pPr algn="ctr"/>
            <a:r>
              <a:rPr lang="en-US" sz="1100" b="1" dirty="0"/>
              <a:t>Authorized Treatment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B9A5AE-8C71-CFA5-E94F-9F3E12691991}"/>
              </a:ext>
            </a:extLst>
          </p:cNvPr>
          <p:cNvSpPr txBox="1"/>
          <p:nvPr/>
        </p:nvSpPr>
        <p:spPr>
          <a:xfrm>
            <a:off x="4703563" y="1366272"/>
            <a:ext cx="1212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29.0%</a:t>
            </a:r>
          </a:p>
          <a:p>
            <a:pPr algn="ctr"/>
            <a:r>
              <a:rPr lang="en-US" sz="1100" b="1" dirty="0"/>
              <a:t>Denied Treatment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5EB058-2FD1-8CEA-5EB7-1AA95D60021B}"/>
              </a:ext>
            </a:extLst>
          </p:cNvPr>
          <p:cNvSpPr txBox="1"/>
          <p:nvPr/>
        </p:nvSpPr>
        <p:spPr>
          <a:xfrm>
            <a:off x="3604260" y="2752697"/>
            <a:ext cx="10605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47.4%</a:t>
            </a:r>
            <a:endParaRPr lang="en-US" sz="2800" b="1" dirty="0"/>
          </a:p>
          <a:p>
            <a:pPr algn="ctr"/>
            <a:r>
              <a:rPr lang="en-US" sz="1100" b="1" dirty="0"/>
              <a:t>Resolved Issues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16018D-6827-1404-F782-03C1E2DC5CC4}"/>
              </a:ext>
            </a:extLst>
          </p:cNvPr>
          <p:cNvSpPr txBox="1"/>
          <p:nvPr/>
        </p:nvSpPr>
        <p:spPr>
          <a:xfrm>
            <a:off x="4789587" y="2755200"/>
            <a:ext cx="10605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36.8%</a:t>
            </a:r>
            <a:endParaRPr lang="en-US" sz="2800" b="1" dirty="0"/>
          </a:p>
          <a:p>
            <a:pPr algn="ctr"/>
            <a:r>
              <a:rPr lang="en-US" sz="1100" b="1" dirty="0"/>
              <a:t>Refer to Docket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0BC93A-18FD-1D1D-96D4-660DFD973B3E}"/>
              </a:ext>
            </a:extLst>
          </p:cNvPr>
          <p:cNvSpPr txBox="1"/>
          <p:nvPr/>
        </p:nvSpPr>
        <p:spPr>
          <a:xfrm>
            <a:off x="5731754" y="2757508"/>
            <a:ext cx="15145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0.0%</a:t>
            </a:r>
            <a:endParaRPr lang="en-US" sz="2800" b="1" dirty="0"/>
          </a:p>
          <a:p>
            <a:pPr algn="ctr"/>
            <a:r>
              <a:rPr lang="en-US" sz="1100" b="1" dirty="0"/>
              <a:t>Refer to ADR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562A39-29B1-F6D7-113D-74498FF1DB99}"/>
              </a:ext>
            </a:extLst>
          </p:cNvPr>
          <p:cNvSpPr txBox="1"/>
          <p:nvPr/>
        </p:nvSpPr>
        <p:spPr>
          <a:xfrm>
            <a:off x="6883470" y="2751734"/>
            <a:ext cx="151459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15.8%</a:t>
            </a:r>
            <a:endParaRPr lang="en-US" sz="2800" b="1" dirty="0"/>
          </a:p>
          <a:p>
            <a:pPr algn="ctr"/>
            <a:r>
              <a:rPr lang="en-US" sz="1100" b="1" dirty="0"/>
              <a:t>Hold Status  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36A62970-5D5F-120C-6AFC-BBC349882C2F}"/>
              </a:ext>
            </a:extLst>
          </p:cNvPr>
          <p:cNvSpPr/>
          <p:nvPr/>
        </p:nvSpPr>
        <p:spPr>
          <a:xfrm>
            <a:off x="3207438" y="1402528"/>
            <a:ext cx="417994" cy="7514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1625E5-16E4-6883-BFF7-66B9823500E7}"/>
              </a:ext>
            </a:extLst>
          </p:cNvPr>
          <p:cNvSpPr txBox="1"/>
          <p:nvPr/>
        </p:nvSpPr>
        <p:spPr>
          <a:xfrm>
            <a:off x="1771095" y="1733025"/>
            <a:ext cx="189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cs typeface="Aharoni" panose="020B0604020202020204" pitchFamily="2" charset="-79"/>
              </a:rPr>
              <a:t>CSD Processed</a:t>
            </a:r>
            <a:endParaRPr lang="en-US" b="1" dirty="0">
              <a:cs typeface="Aharoni" panose="020B0604020202020204" pitchFamily="2" charset="-79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F43653-68B8-F077-448E-1E3A7C794B48}"/>
              </a:ext>
            </a:extLst>
          </p:cNvPr>
          <p:cNvSpPr txBox="1"/>
          <p:nvPr/>
        </p:nvSpPr>
        <p:spPr>
          <a:xfrm>
            <a:off x="1786335" y="2997202"/>
            <a:ext cx="189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cs typeface="Aharoni" panose="020B0604020202020204" pitchFamily="2" charset="-79"/>
              </a:rPr>
              <a:t>JUD</a:t>
            </a:r>
            <a:r>
              <a:rPr lang="en-US" sz="1800" b="1" dirty="0">
                <a:cs typeface="Aharoni" panose="020B0604020202020204" pitchFamily="2" charset="-79"/>
              </a:rPr>
              <a:t> Referred</a:t>
            </a:r>
            <a:endParaRPr lang="en-US" b="1" dirty="0">
              <a:cs typeface="Aharoni" panose="020B0604020202020204" pitchFamily="2" charset="-79"/>
            </a:endParaRP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B2AFD99A-D5F4-2CD1-AEEC-2BE732DFCDFF}"/>
              </a:ext>
            </a:extLst>
          </p:cNvPr>
          <p:cNvSpPr/>
          <p:nvPr/>
        </p:nvSpPr>
        <p:spPr>
          <a:xfrm>
            <a:off x="3205515" y="2669344"/>
            <a:ext cx="417994" cy="7514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2645DA-61E2-F818-13AC-425C92C54F1D}"/>
              </a:ext>
            </a:extLst>
          </p:cNvPr>
          <p:cNvSpPr txBox="1"/>
          <p:nvPr/>
        </p:nvSpPr>
        <p:spPr>
          <a:xfrm>
            <a:off x="5743715" y="1366272"/>
            <a:ext cx="14907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22.6%</a:t>
            </a:r>
          </a:p>
          <a:p>
            <a:pPr algn="ctr"/>
            <a:r>
              <a:rPr lang="en-US" sz="1100" b="1" dirty="0"/>
              <a:t>In 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3BA5C7-004D-38A9-F7D7-4004BE9C9A5F}"/>
              </a:ext>
            </a:extLst>
          </p:cNvPr>
          <p:cNvSpPr txBox="1"/>
          <p:nvPr/>
        </p:nvSpPr>
        <p:spPr>
          <a:xfrm>
            <a:off x="8049330" y="2751734"/>
            <a:ext cx="151459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0.0%</a:t>
            </a:r>
            <a:endParaRPr lang="en-US" sz="2800" b="1" dirty="0"/>
          </a:p>
          <a:p>
            <a:pPr algn="ctr"/>
            <a:r>
              <a:rPr lang="en-US" sz="1100" b="1" dirty="0"/>
              <a:t>In Process 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6C495DD-6C09-FEBD-8C35-12E1C9B1BCFB}"/>
              </a:ext>
            </a:extLst>
          </p:cNvPr>
          <p:cNvSpPr/>
          <p:nvPr/>
        </p:nvSpPr>
        <p:spPr>
          <a:xfrm>
            <a:off x="327659" y="6050280"/>
            <a:ext cx="11655007" cy="521472"/>
          </a:xfrm>
          <a:prstGeom prst="roundRect">
            <a:avLst>
              <a:gd name="adj" fmla="val 92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7F9515-07F1-2C69-28D6-43DFAAFE7FA5}"/>
              </a:ext>
            </a:extLst>
          </p:cNvPr>
          <p:cNvSpPr/>
          <p:nvPr/>
        </p:nvSpPr>
        <p:spPr>
          <a:xfrm>
            <a:off x="3908579" y="3561193"/>
            <a:ext cx="3529521" cy="2368117"/>
          </a:xfrm>
          <a:prstGeom prst="roundRect">
            <a:avLst>
              <a:gd name="adj" fmla="val 3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E5182E3-1332-B01B-4C68-234F676D5C15}"/>
              </a:ext>
            </a:extLst>
          </p:cNvPr>
          <p:cNvSpPr/>
          <p:nvPr/>
        </p:nvSpPr>
        <p:spPr>
          <a:xfrm>
            <a:off x="327661" y="1379822"/>
            <a:ext cx="1348592" cy="2068678"/>
          </a:xfrm>
          <a:prstGeom prst="roundRect">
            <a:avLst>
              <a:gd name="adj" fmla="val 3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8A90F5-99B8-F193-4E05-5218A04CC538}"/>
              </a:ext>
            </a:extLst>
          </p:cNvPr>
          <p:cNvSpPr txBox="1"/>
          <p:nvPr/>
        </p:nvSpPr>
        <p:spPr>
          <a:xfrm>
            <a:off x="9933974" y="1352514"/>
            <a:ext cx="2048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7.0 </a:t>
            </a:r>
          </a:p>
          <a:p>
            <a:pPr algn="ctr"/>
            <a:r>
              <a:rPr lang="en-US" sz="1400" b="1" dirty="0"/>
              <a:t>Average Days Completed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F8FFC39-DEBD-7E55-0F38-A233528E9CF3}"/>
              </a:ext>
            </a:extLst>
          </p:cNvPr>
          <p:cNvSpPr/>
          <p:nvPr/>
        </p:nvSpPr>
        <p:spPr>
          <a:xfrm>
            <a:off x="6994312" y="1590175"/>
            <a:ext cx="2939662" cy="335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AA4D27-862D-0E81-F375-EABB80924BA8}"/>
              </a:ext>
            </a:extLst>
          </p:cNvPr>
          <p:cNvSpPr txBox="1"/>
          <p:nvPr/>
        </p:nvSpPr>
        <p:spPr>
          <a:xfrm>
            <a:off x="9979941" y="2739734"/>
            <a:ext cx="2048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6.3 </a:t>
            </a:r>
          </a:p>
          <a:p>
            <a:pPr algn="ctr"/>
            <a:r>
              <a:rPr lang="en-US" sz="1400" b="1" dirty="0"/>
              <a:t>Average Days Completed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5D635375-5225-2980-CC55-5AB88A9CF36E}"/>
              </a:ext>
            </a:extLst>
          </p:cNvPr>
          <p:cNvSpPr/>
          <p:nvPr/>
        </p:nvSpPr>
        <p:spPr>
          <a:xfrm>
            <a:off x="9276886" y="2910320"/>
            <a:ext cx="698299" cy="335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0659EE-ED22-CD66-B4C5-DCD149748969}"/>
              </a:ext>
            </a:extLst>
          </p:cNvPr>
          <p:cNvSpPr txBox="1"/>
          <p:nvPr/>
        </p:nvSpPr>
        <p:spPr>
          <a:xfrm>
            <a:off x="279276" y="5985893"/>
            <a:ext cx="125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Comments: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198B45-02AD-5DC4-566A-5D258B5A6024}"/>
              </a:ext>
            </a:extLst>
          </p:cNvPr>
          <p:cNvSpPr/>
          <p:nvPr/>
        </p:nvSpPr>
        <p:spPr>
          <a:xfrm>
            <a:off x="7612381" y="3533746"/>
            <a:ext cx="4317040" cy="2396255"/>
          </a:xfrm>
          <a:prstGeom prst="roundRect">
            <a:avLst>
              <a:gd name="adj" fmla="val 3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827E59-200A-4175-D907-579E72305A56}"/>
              </a:ext>
            </a:extLst>
          </p:cNvPr>
          <p:cNvSpPr txBox="1"/>
          <p:nvPr/>
        </p:nvSpPr>
        <p:spPr>
          <a:xfrm>
            <a:off x="7620385" y="3552916"/>
            <a:ext cx="1994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 Petitions Filed 2022 to 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C9BDB8-2400-AF0A-F2EC-B2DE5FAD7D56}"/>
              </a:ext>
            </a:extLst>
          </p:cNvPr>
          <p:cNvSpPr txBox="1"/>
          <p:nvPr/>
        </p:nvSpPr>
        <p:spPr>
          <a:xfrm>
            <a:off x="3915682" y="3566967"/>
            <a:ext cx="1994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JUD Teleconferences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6C2907B-4F2E-25CC-D137-BF05774C55C4}"/>
              </a:ext>
            </a:extLst>
          </p:cNvPr>
          <p:cNvSpPr/>
          <p:nvPr/>
        </p:nvSpPr>
        <p:spPr>
          <a:xfrm>
            <a:off x="2121023" y="3555375"/>
            <a:ext cx="1550013" cy="2372028"/>
          </a:xfrm>
          <a:prstGeom prst="roundRect">
            <a:avLst>
              <a:gd name="adj" fmla="val 3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D2E0A43-D8E6-1646-AFFC-1024F1B07667}"/>
              </a:ext>
            </a:extLst>
          </p:cNvPr>
          <p:cNvSpPr txBox="1"/>
          <p:nvPr/>
        </p:nvSpPr>
        <p:spPr>
          <a:xfrm>
            <a:off x="333002" y="3570541"/>
            <a:ext cx="14472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Eligible for PMT Pilot</a:t>
            </a:r>
            <a:endParaRPr lang="en-US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198A89-3D80-AE89-A8C8-DF3314A4EDCA}"/>
              </a:ext>
            </a:extLst>
          </p:cNvPr>
          <p:cNvSpPr txBox="1"/>
          <p:nvPr/>
        </p:nvSpPr>
        <p:spPr>
          <a:xfrm>
            <a:off x="2076868" y="3559534"/>
            <a:ext cx="16784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Representation</a:t>
            </a: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500C26-334B-5DDC-9BB5-1909BB9C8E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29" r="3618" b="4847"/>
          <a:stretch/>
        </p:blipFill>
        <p:spPr>
          <a:xfrm>
            <a:off x="448132" y="3920550"/>
            <a:ext cx="1316718" cy="128288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BB2498C-16FF-0D77-A0B9-4AD37B9BE4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62"/>
          <a:stretch/>
        </p:blipFill>
        <p:spPr>
          <a:xfrm>
            <a:off x="2219107" y="3920550"/>
            <a:ext cx="1324893" cy="131776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7F41450-5062-B5B7-C84A-2CE7ED6F3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552" y="3904678"/>
            <a:ext cx="3076711" cy="178843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B752361-98FD-E4DB-8928-22F55F103A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955"/>
          <a:stretch/>
        </p:blipFill>
        <p:spPr>
          <a:xfrm>
            <a:off x="7727855" y="3810895"/>
            <a:ext cx="4147334" cy="20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92467"/>
      </p:ext>
    </p:extLst>
  </p:cSld>
  <p:clrMapOvr>
    <a:masterClrMapping/>
  </p:clrMapOvr>
</p:sld>
</file>

<file path=ppt/theme/theme1.xml><?xml version="1.0" encoding="utf-8"?>
<a:theme xmlns:a="http://schemas.openxmlformats.org/drawingml/2006/main" name="VWC Slide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WC Slide Extra Resources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WC Slide Extra Resources Templates">
  <a:themeElements>
    <a:clrScheme name="VWC">
      <a:dk1>
        <a:sysClr val="windowText" lastClr="000000"/>
      </a:dk1>
      <a:lt1>
        <a:sysClr val="window" lastClr="FFFFFF"/>
      </a:lt1>
      <a:dk2>
        <a:srgbClr val="24337C"/>
      </a:dk2>
      <a:lt2>
        <a:srgbClr val="DBDBDB"/>
      </a:lt2>
      <a:accent1>
        <a:srgbClr val="24337C"/>
      </a:accent1>
      <a:accent2>
        <a:srgbClr val="4CAAD8"/>
      </a:accent2>
      <a:accent3>
        <a:srgbClr val="DBDBDB"/>
      </a:accent3>
      <a:accent4>
        <a:srgbClr val="595A5C"/>
      </a:accent4>
      <a:accent5>
        <a:srgbClr val="FBDE19"/>
      </a:accent5>
      <a:accent6>
        <a:srgbClr val="D5AD29"/>
      </a:accent6>
      <a:hlink>
        <a:srgbClr val="4CAAD8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12810</TotalTime>
  <Words>87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VWC Slide Templates</vt:lpstr>
      <vt:lpstr>VWC Slide Extra Resources Templates</vt:lpstr>
      <vt:lpstr>1_VWC Slide Extra Resources Templates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Hagans, Terek J.</dc:creator>
  <cp:lastModifiedBy>Blevins, Deborah W.</cp:lastModifiedBy>
  <cp:revision>414</cp:revision>
  <cp:lastPrinted>2023-03-03T21:02:44Z</cp:lastPrinted>
  <dcterms:created xsi:type="dcterms:W3CDTF">2020-11-19T19:12:19Z</dcterms:created>
  <dcterms:modified xsi:type="dcterms:W3CDTF">2023-05-08T19:37:30Z</dcterms:modified>
</cp:coreProperties>
</file>