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90" r:id="rId2"/>
    <p:sldMasterId id="2147483701" r:id="rId3"/>
  </p:sldMasterIdLst>
  <p:handoutMasterIdLst>
    <p:handoutMasterId r:id="rId5"/>
  </p:handoutMasterIdLst>
  <p:sldIdLst>
    <p:sldId id="376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partment Header Slides" id="{FC4F982B-F94C-4603-9B57-3948AC430E4F}">
          <p14:sldIdLst>
            <p14:sldId id="37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8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17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7B89E2E-E912-44D5-8FC4-A317D2CEE4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9BCA16-750F-4A26-A88B-FE7DED1573C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B3B4AFB-1462-4CE5-B3F8-8248B9BBC42C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D90F99-A9CA-4E4B-AF7C-5084DE69C84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17B9D3-EF14-48F6-90F3-F9E59F597BE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B87EE5D-0F92-4B51-9FB9-C06F38E9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8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png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sv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6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5" Type="http://schemas.openxmlformats.org/officeDocument/2006/relationships/image" Target="../media/image7.svg"/><Relationship Id="rId15" Type="http://schemas.openxmlformats.org/officeDocument/2006/relationships/image" Target="../media/image17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svg"/><Relationship Id="rId14" Type="http://schemas.openxmlformats.org/officeDocument/2006/relationships/image" Target="../media/image16.png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WC Indust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CE03D4D-0146-4ED1-A960-B4DFB0E3B3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ECCB0-993F-461F-8D2B-43DFFCF0C91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674A44B-360A-4FE1-9268-8605F1102F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ED91806-00AB-4999-87FC-C2FBA5B0DD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348CA-67CA-4B1B-A076-8C68206F28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4114E82-3771-4361-BE77-72F1F51B5562}"/>
              </a:ext>
            </a:extLst>
          </p:cNvPr>
          <p:cNvSpPr/>
          <p:nvPr userDrawn="1"/>
        </p:nvSpPr>
        <p:spPr>
          <a:xfrm>
            <a:off x="8646288" y="1701478"/>
            <a:ext cx="6694025" cy="266217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A5E590-8CB5-414F-B1B9-2A94CF8F4B7A}"/>
              </a:ext>
            </a:extLst>
          </p:cNvPr>
          <p:cNvSpPr/>
          <p:nvPr userDrawn="1"/>
        </p:nvSpPr>
        <p:spPr>
          <a:xfrm>
            <a:off x="-175550" y="1701478"/>
            <a:ext cx="351099" cy="266217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D7375E-5CD3-4011-A335-4A2E34D49F4A}"/>
              </a:ext>
            </a:extLst>
          </p:cNvPr>
          <p:cNvSpPr txBox="1"/>
          <p:nvPr userDrawn="1"/>
        </p:nvSpPr>
        <p:spPr>
          <a:xfrm>
            <a:off x="509285" y="2125306"/>
            <a:ext cx="8131215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00" b="1" dirty="0">
                <a:latin typeface="Arial" panose="020B0604020202020204" pitchFamily="34" charset="0"/>
                <a:cs typeface="Arial" panose="020B0604020202020204" pitchFamily="34" charset="0"/>
              </a:rPr>
              <a:t>Virginia Workers’ Compensation Commission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F4D8115-19F1-4624-BA92-F7EBAED7A4AA}"/>
              </a:ext>
            </a:extLst>
          </p:cNvPr>
          <p:cNvSpPr txBox="1"/>
          <p:nvPr userDrawn="1"/>
        </p:nvSpPr>
        <p:spPr>
          <a:xfrm>
            <a:off x="509285" y="3499019"/>
            <a:ext cx="8131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  <a:latin typeface="+mn-lt"/>
                <a:cs typeface="Arial" panose="020B0604020202020204" pitchFamily="34" charset="0"/>
              </a:rPr>
              <a:t>An industry leader in workers’ compensation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2FA6A07-072B-4843-ACEE-0C5B5F77FF57}"/>
              </a:ext>
            </a:extLst>
          </p:cNvPr>
          <p:cNvGrpSpPr/>
          <p:nvPr userDrawn="1"/>
        </p:nvGrpSpPr>
        <p:grpSpPr>
          <a:xfrm>
            <a:off x="9750056" y="3566160"/>
            <a:ext cx="1371600" cy="1371600"/>
            <a:chOff x="10058400" y="3566160"/>
            <a:chExt cx="1371600" cy="137160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BBE2EE6A-2FF3-439A-AC8B-788ADEC64333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691484F9-68DB-4ED5-8581-8BDB605B5F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6621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D95F2E-D202-4972-BBCD-E7162E3BB7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523206"/>
            <a:ext cx="6172200" cy="46601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54B90E-BAAB-4F9A-99A8-E71474AA11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523206"/>
            <a:ext cx="3932237" cy="46601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4A7C9F-E1B6-4126-9023-CC7D0084CB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448DEE-CBC9-4428-8836-54544FB04FE4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75DA7D-DBA8-4B98-92D2-E5064F38B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F0904D-DB08-4D5A-9573-896578032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72D693-2AC7-4004-B304-C7775FBA550B}" type="slidenum">
              <a:rPr lang="en-US" smtClean="0"/>
              <a:t>‹#›</a:t>
            </a:fld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F3768A4-FB8E-4E36-B6F0-E46D23370630}"/>
              </a:ext>
            </a:extLst>
          </p:cNvPr>
          <p:cNvGrpSpPr/>
          <p:nvPr userDrawn="1"/>
        </p:nvGrpSpPr>
        <p:grpSpPr>
          <a:xfrm>
            <a:off x="0" y="-23376"/>
            <a:ext cx="12258675" cy="1288296"/>
            <a:chOff x="0" y="-23376"/>
            <a:chExt cx="12258675" cy="1288296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898A3D5-6365-439C-A47C-6A44D7151EB9}"/>
                </a:ext>
              </a:extLst>
            </p:cNvPr>
            <p:cNvSpPr/>
            <p:nvPr userDrawn="1"/>
          </p:nvSpPr>
          <p:spPr>
            <a:xfrm>
              <a:off x="0" y="0"/>
              <a:ext cx="12192000" cy="1264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07955E60-A562-4B38-A231-91A29B49E327}"/>
                </a:ext>
              </a:extLst>
            </p:cNvPr>
            <p:cNvGrpSpPr/>
            <p:nvPr userDrawn="1"/>
          </p:nvGrpSpPr>
          <p:grpSpPr>
            <a:xfrm>
              <a:off x="1803183" y="-23376"/>
              <a:ext cx="10455492" cy="655835"/>
              <a:chOff x="1803183" y="-23376"/>
              <a:chExt cx="10455492" cy="655835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DA1ADEEA-3969-4119-8705-0FB7D1FB866A}"/>
                  </a:ext>
                </a:extLst>
              </p:cNvPr>
              <p:cNvSpPr/>
              <p:nvPr userDrawn="1"/>
            </p:nvSpPr>
            <p:spPr>
              <a:xfrm>
                <a:off x="2929037" y="-8872"/>
                <a:ext cx="9329638" cy="6413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Flowchart: Data 34">
                <a:extLst>
                  <a:ext uri="{FF2B5EF4-FFF2-40B4-BE49-F238E27FC236}">
                    <a16:creationId xmlns:a16="http://schemas.microsoft.com/office/drawing/2014/main" id="{EB891320-0C55-4F58-B862-318DCA26FE85}"/>
                  </a:ext>
                </a:extLst>
              </p:cNvPr>
              <p:cNvSpPr/>
              <p:nvPr userDrawn="1"/>
            </p:nvSpPr>
            <p:spPr>
              <a:xfrm flipV="1">
                <a:off x="1803183" y="-23376"/>
                <a:ext cx="2749767" cy="655835"/>
              </a:xfrm>
              <a:prstGeom prst="flowChartInputOutp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36" name="Title 1">
            <a:extLst>
              <a:ext uri="{FF2B5EF4-FFF2-40B4-BE49-F238E27FC236}">
                <a16:creationId xmlns:a16="http://schemas.microsoft.com/office/drawing/2014/main" id="{A7FBB8B7-091C-408D-9912-84E923299EF8}"/>
              </a:ext>
            </a:extLst>
          </p:cNvPr>
          <p:cNvSpPr txBox="1">
            <a:spLocks/>
          </p:cNvSpPr>
          <p:nvPr userDrawn="1"/>
        </p:nvSpPr>
        <p:spPr>
          <a:xfrm>
            <a:off x="838200" y="636897"/>
            <a:ext cx="10515600" cy="63689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BC2B3FE-B0A5-430D-A852-1EA9C11AEEC3}"/>
              </a:ext>
            </a:extLst>
          </p:cNvPr>
          <p:cNvGrpSpPr/>
          <p:nvPr userDrawn="1"/>
        </p:nvGrpSpPr>
        <p:grpSpPr>
          <a:xfrm>
            <a:off x="196215" y="135023"/>
            <a:ext cx="641985" cy="641985"/>
            <a:chOff x="10058400" y="3566160"/>
            <a:chExt cx="1371600" cy="137160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6CC781E9-D483-4BC0-AD89-25334F4FA9CA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A18FED06-8D41-4AF7-8815-1372F9BBF87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48952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CF2A6EF7-F61E-45EF-B5C0-05733B5030E0}"/>
              </a:ext>
            </a:extLst>
          </p:cNvPr>
          <p:cNvSpPr txBox="1"/>
          <p:nvPr userDrawn="1"/>
        </p:nvSpPr>
        <p:spPr>
          <a:xfrm>
            <a:off x="91440" y="2075172"/>
            <a:ext cx="9938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1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81BC3E-2D75-42F5-8739-02DBCA4CF668}"/>
              </a:ext>
            </a:extLst>
          </p:cNvPr>
          <p:cNvSpPr txBox="1"/>
          <p:nvPr userDrawn="1"/>
        </p:nvSpPr>
        <p:spPr>
          <a:xfrm rot="10800000">
            <a:off x="6459284" y="2397948"/>
            <a:ext cx="9938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1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B9AD510-776F-4EE3-9F62-AD28BD28675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13826" y="0"/>
            <a:ext cx="4678174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318F0F56-7CA7-460B-A0A7-AD188BD299E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5981" y="2526706"/>
            <a:ext cx="5252625" cy="186874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>
                <a:solidFill>
                  <a:schemeClr val="accent4"/>
                </a:solidFill>
                <a:latin typeface="Myriad Pro" panose="020B0703030403020204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Insert quote here.</a:t>
            </a:r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46EF879B-D45A-4D25-8830-58CFD97F36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313782" y="4543534"/>
            <a:ext cx="5169705" cy="4167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—Insert name here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8D246B7-43F5-4B31-BE2C-8738C13FDE56}"/>
              </a:ext>
            </a:extLst>
          </p:cNvPr>
          <p:cNvGrpSpPr/>
          <p:nvPr userDrawn="1"/>
        </p:nvGrpSpPr>
        <p:grpSpPr>
          <a:xfrm>
            <a:off x="196215" y="135023"/>
            <a:ext cx="641985" cy="641985"/>
            <a:chOff x="10058400" y="3566160"/>
            <a:chExt cx="1371600" cy="13716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B442160-E975-43D0-B716-DEA4FC537364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4AEE7FC4-E8F0-4906-ACE3-D4B09DF4BB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177680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Qu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CF2A6EF7-F61E-45EF-B5C0-05733B5030E0}"/>
              </a:ext>
            </a:extLst>
          </p:cNvPr>
          <p:cNvSpPr txBox="1"/>
          <p:nvPr userDrawn="1"/>
        </p:nvSpPr>
        <p:spPr>
          <a:xfrm>
            <a:off x="4218309" y="2075172"/>
            <a:ext cx="9938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1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81BC3E-2D75-42F5-8739-02DBCA4CF668}"/>
              </a:ext>
            </a:extLst>
          </p:cNvPr>
          <p:cNvSpPr txBox="1"/>
          <p:nvPr userDrawn="1"/>
        </p:nvSpPr>
        <p:spPr>
          <a:xfrm rot="10800000">
            <a:off x="10586153" y="2397948"/>
            <a:ext cx="9938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1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B9AD510-776F-4EE3-9F62-AD28BD28675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1982" y="1897679"/>
            <a:ext cx="3062640" cy="30626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69FAFD5F-1A2C-43E6-838A-97E1937D5E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55770" y="2526706"/>
            <a:ext cx="5169705" cy="186874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>
                <a:solidFill>
                  <a:schemeClr val="accent4"/>
                </a:solidFill>
                <a:latin typeface="Myriad Pro" panose="020B0703030403020204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Insert quote here.</a:t>
            </a:r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ED175B59-80AF-48A9-AA20-371BAC59A3C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10313" y="4543534"/>
            <a:ext cx="5169705" cy="4167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—Insert name here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B807C04-6A8B-4561-9F6D-944872B1CB7D}"/>
              </a:ext>
            </a:extLst>
          </p:cNvPr>
          <p:cNvGrpSpPr/>
          <p:nvPr userDrawn="1"/>
        </p:nvGrpSpPr>
        <p:grpSpPr>
          <a:xfrm>
            <a:off x="196215" y="135023"/>
            <a:ext cx="641985" cy="641985"/>
            <a:chOff x="10058400" y="3566160"/>
            <a:chExt cx="1371600" cy="13716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6B1069CE-374E-4761-ABAD-27E8553522B7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BA3B30BA-30BD-4267-9D68-B291038638C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18156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3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932723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subtitle here.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6618000"/>
            <a:ext cx="12192000" cy="2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12192000" cy="9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0C1005B8-81A1-449F-A6F8-DB645AA3D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44038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01747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9327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625"/>
            <a:ext cx="12192000" cy="93272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300" b="1" baseline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6618000"/>
            <a:ext cx="12192000" cy="2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58F59D95-4496-4114-9B9E-FDBE3C5EFF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96791" y="3187148"/>
            <a:ext cx="2754989" cy="141642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time here.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ED049475-D2BD-4FF0-B23D-A5505D435855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689598" y="1257546"/>
            <a:ext cx="3318362" cy="1816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484E1410-F47A-4F18-A076-D8648C823CA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96791" y="3324429"/>
            <a:ext cx="2754989" cy="4572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here.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E570A6E8-B4CC-4D18-A278-7C8A4935F3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9597" y="3187148"/>
            <a:ext cx="507194" cy="141642"/>
          </a:xfrm>
          <a:prstGeom prst="rect">
            <a:avLst/>
          </a:prstGeom>
        </p:spPr>
        <p:txBody>
          <a:bodyPr tIns="0" bIns="0" anchor="b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JAN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4080AE8B-6AAB-453F-806A-CB123132168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9596" y="3324428"/>
            <a:ext cx="507194" cy="140745"/>
          </a:xfrm>
          <a:prstGeom prst="rect">
            <a:avLst/>
          </a:prstGeom>
        </p:spPr>
        <p:txBody>
          <a:bodyPr tIns="0" bIns="0" anchor="t"/>
          <a:lstStyle>
            <a:lvl1pPr marL="0" indent="0" algn="ctr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XX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DD3B6FE6-69AB-48F6-B36D-2D2814DDCF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96791" y="5879381"/>
            <a:ext cx="2754989" cy="141642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time here.</a:t>
            </a:r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E5FFDE47-A381-465E-B3F2-88691C23E4A8}"/>
              </a:ext>
            </a:extLst>
          </p:cNvPr>
          <p:cNvSpPr>
            <a:spLocks noGrp="1"/>
          </p:cNvSpPr>
          <p:nvPr>
            <p:ph type="pic" idx="18" hasCustomPrompt="1"/>
          </p:nvPr>
        </p:nvSpPr>
        <p:spPr>
          <a:xfrm>
            <a:off x="689598" y="3949779"/>
            <a:ext cx="3318362" cy="1816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A5938104-5FDE-4475-8884-2A2B87F2111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196791" y="6016662"/>
            <a:ext cx="2754989" cy="4572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here.</a:t>
            </a:r>
          </a:p>
        </p:txBody>
      </p:sp>
      <p:sp>
        <p:nvSpPr>
          <p:cNvPr id="20" name="Text Placeholder 9">
            <a:extLst>
              <a:ext uri="{FF2B5EF4-FFF2-40B4-BE49-F238E27FC236}">
                <a16:creationId xmlns:a16="http://schemas.microsoft.com/office/drawing/2014/main" id="{13DF1573-E7B7-4D69-9167-46286A9766D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9597" y="5879381"/>
            <a:ext cx="507194" cy="141642"/>
          </a:xfrm>
          <a:prstGeom prst="rect">
            <a:avLst/>
          </a:prstGeom>
        </p:spPr>
        <p:txBody>
          <a:bodyPr tIns="0" bIns="0" anchor="b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JAN</a:t>
            </a:r>
          </a:p>
        </p:txBody>
      </p:sp>
      <p:sp>
        <p:nvSpPr>
          <p:cNvPr id="21" name="Text Placeholder 9">
            <a:extLst>
              <a:ext uri="{FF2B5EF4-FFF2-40B4-BE49-F238E27FC236}">
                <a16:creationId xmlns:a16="http://schemas.microsoft.com/office/drawing/2014/main" id="{F59C4169-0F95-480B-8AD2-C65078117DD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89596" y="6016661"/>
            <a:ext cx="507194" cy="140745"/>
          </a:xfrm>
          <a:prstGeom prst="rect">
            <a:avLst/>
          </a:prstGeom>
        </p:spPr>
        <p:txBody>
          <a:bodyPr tIns="0" bIns="0" anchor="t"/>
          <a:lstStyle>
            <a:lvl1pPr marL="0" indent="0" algn="ctr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XX</a:t>
            </a:r>
          </a:p>
        </p:txBody>
      </p:sp>
      <p:sp>
        <p:nvSpPr>
          <p:cNvPr id="22" name="Text Placeholder 9">
            <a:extLst>
              <a:ext uri="{FF2B5EF4-FFF2-40B4-BE49-F238E27FC236}">
                <a16:creationId xmlns:a16="http://schemas.microsoft.com/office/drawing/2014/main" id="{0EB57AE3-D8A3-4E09-B3F2-6EB1B6B4359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657081" y="3187148"/>
            <a:ext cx="2754989" cy="141642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time here.</a:t>
            </a:r>
          </a:p>
        </p:txBody>
      </p:sp>
      <p:sp>
        <p:nvSpPr>
          <p:cNvPr id="23" name="Picture Placeholder 2">
            <a:extLst>
              <a:ext uri="{FF2B5EF4-FFF2-40B4-BE49-F238E27FC236}">
                <a16:creationId xmlns:a16="http://schemas.microsoft.com/office/drawing/2014/main" id="{D536A79D-FD2D-46A2-88B8-1452AE4367F8}"/>
              </a:ext>
            </a:extLst>
          </p:cNvPr>
          <p:cNvSpPr>
            <a:spLocks noGrp="1"/>
          </p:cNvSpPr>
          <p:nvPr>
            <p:ph type="pic" idx="23" hasCustomPrompt="1"/>
          </p:nvPr>
        </p:nvSpPr>
        <p:spPr>
          <a:xfrm>
            <a:off x="8149888" y="1257546"/>
            <a:ext cx="3318362" cy="1816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C468C0CD-9A33-43D2-8B86-D3C133C6D98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657081" y="3324429"/>
            <a:ext cx="2754989" cy="4572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here.</a:t>
            </a:r>
          </a:p>
        </p:txBody>
      </p: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E4A1C997-58BE-4A8A-B090-DEEE051D502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149887" y="3187148"/>
            <a:ext cx="507194" cy="141642"/>
          </a:xfrm>
          <a:prstGeom prst="rect">
            <a:avLst/>
          </a:prstGeom>
        </p:spPr>
        <p:txBody>
          <a:bodyPr tIns="0" bIns="0" anchor="b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JAN</a:t>
            </a:r>
          </a:p>
        </p:txBody>
      </p:sp>
      <p:sp>
        <p:nvSpPr>
          <p:cNvPr id="26" name="Text Placeholder 9">
            <a:extLst>
              <a:ext uri="{FF2B5EF4-FFF2-40B4-BE49-F238E27FC236}">
                <a16:creationId xmlns:a16="http://schemas.microsoft.com/office/drawing/2014/main" id="{73A5E415-4835-4BD4-AA00-45D66FA4997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149886" y="3324428"/>
            <a:ext cx="507194" cy="140745"/>
          </a:xfrm>
          <a:prstGeom prst="rect">
            <a:avLst/>
          </a:prstGeom>
        </p:spPr>
        <p:txBody>
          <a:bodyPr tIns="0" bIns="0" anchor="t"/>
          <a:lstStyle>
            <a:lvl1pPr marL="0" indent="0" algn="ctr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XX</a:t>
            </a:r>
          </a:p>
        </p:txBody>
      </p:sp>
      <p:sp>
        <p:nvSpPr>
          <p:cNvPr id="27" name="Text Placeholder 9">
            <a:extLst>
              <a:ext uri="{FF2B5EF4-FFF2-40B4-BE49-F238E27FC236}">
                <a16:creationId xmlns:a16="http://schemas.microsoft.com/office/drawing/2014/main" id="{7A56B1CF-32F3-442E-9FA3-E645997E816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657081" y="5879381"/>
            <a:ext cx="2754989" cy="141642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time here.</a:t>
            </a:r>
          </a:p>
        </p:txBody>
      </p:sp>
      <p:sp>
        <p:nvSpPr>
          <p:cNvPr id="28" name="Picture Placeholder 2">
            <a:extLst>
              <a:ext uri="{FF2B5EF4-FFF2-40B4-BE49-F238E27FC236}">
                <a16:creationId xmlns:a16="http://schemas.microsoft.com/office/drawing/2014/main" id="{5E6ADA8A-AC35-4EC5-878C-D171848AC6CC}"/>
              </a:ext>
            </a:extLst>
          </p:cNvPr>
          <p:cNvSpPr>
            <a:spLocks noGrp="1"/>
          </p:cNvSpPr>
          <p:nvPr>
            <p:ph type="pic" idx="28" hasCustomPrompt="1"/>
          </p:nvPr>
        </p:nvSpPr>
        <p:spPr>
          <a:xfrm>
            <a:off x="8149888" y="3949779"/>
            <a:ext cx="3318362" cy="1816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6132CF71-E054-4A5B-A9DB-BF28EF59098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657081" y="6016662"/>
            <a:ext cx="2754989" cy="4572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here.</a:t>
            </a:r>
          </a:p>
        </p:txBody>
      </p:sp>
      <p:sp>
        <p:nvSpPr>
          <p:cNvPr id="30" name="Text Placeholder 9">
            <a:extLst>
              <a:ext uri="{FF2B5EF4-FFF2-40B4-BE49-F238E27FC236}">
                <a16:creationId xmlns:a16="http://schemas.microsoft.com/office/drawing/2014/main" id="{B74A236D-2CA6-418E-A0A0-CED7FDE8D8E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149887" y="5879381"/>
            <a:ext cx="507194" cy="141642"/>
          </a:xfrm>
          <a:prstGeom prst="rect">
            <a:avLst/>
          </a:prstGeom>
        </p:spPr>
        <p:txBody>
          <a:bodyPr tIns="0" bIns="0" anchor="b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JAN</a:t>
            </a:r>
          </a:p>
        </p:txBody>
      </p:sp>
      <p:sp>
        <p:nvSpPr>
          <p:cNvPr id="31" name="Text Placeholder 9">
            <a:extLst>
              <a:ext uri="{FF2B5EF4-FFF2-40B4-BE49-F238E27FC236}">
                <a16:creationId xmlns:a16="http://schemas.microsoft.com/office/drawing/2014/main" id="{A9C3BAC4-7DB1-4DB4-9EC9-695869EB64C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149886" y="6016661"/>
            <a:ext cx="507194" cy="140745"/>
          </a:xfrm>
          <a:prstGeom prst="rect">
            <a:avLst/>
          </a:prstGeom>
        </p:spPr>
        <p:txBody>
          <a:bodyPr tIns="0" bIns="0" anchor="t"/>
          <a:lstStyle>
            <a:lvl1pPr marL="0" indent="0" algn="ctr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XX</a:t>
            </a:r>
          </a:p>
        </p:txBody>
      </p:sp>
      <p:sp>
        <p:nvSpPr>
          <p:cNvPr id="32" name="Text Placeholder 9">
            <a:extLst>
              <a:ext uri="{FF2B5EF4-FFF2-40B4-BE49-F238E27FC236}">
                <a16:creationId xmlns:a16="http://schemas.microsoft.com/office/drawing/2014/main" id="{E038ED73-A2E7-41A1-B980-E3174FE33C8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926936" y="3187148"/>
            <a:ext cx="2754989" cy="141642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time here.</a:t>
            </a:r>
          </a:p>
        </p:txBody>
      </p:sp>
      <p:sp>
        <p:nvSpPr>
          <p:cNvPr id="33" name="Picture Placeholder 2">
            <a:extLst>
              <a:ext uri="{FF2B5EF4-FFF2-40B4-BE49-F238E27FC236}">
                <a16:creationId xmlns:a16="http://schemas.microsoft.com/office/drawing/2014/main" id="{2C123495-F4DB-46F0-A18A-7F897CF492D4}"/>
              </a:ext>
            </a:extLst>
          </p:cNvPr>
          <p:cNvSpPr>
            <a:spLocks noGrp="1"/>
          </p:cNvSpPr>
          <p:nvPr>
            <p:ph type="pic" idx="33" hasCustomPrompt="1"/>
          </p:nvPr>
        </p:nvSpPr>
        <p:spPr>
          <a:xfrm>
            <a:off x="4419743" y="1257546"/>
            <a:ext cx="3318362" cy="1816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4" name="Text Placeholder 9">
            <a:extLst>
              <a:ext uri="{FF2B5EF4-FFF2-40B4-BE49-F238E27FC236}">
                <a16:creationId xmlns:a16="http://schemas.microsoft.com/office/drawing/2014/main" id="{93718884-14C3-4EEF-B6B1-6BD0D1A55282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926936" y="3324429"/>
            <a:ext cx="2754989" cy="4572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here.</a:t>
            </a:r>
          </a:p>
        </p:txBody>
      </p:sp>
      <p:sp>
        <p:nvSpPr>
          <p:cNvPr id="35" name="Text Placeholder 9">
            <a:extLst>
              <a:ext uri="{FF2B5EF4-FFF2-40B4-BE49-F238E27FC236}">
                <a16:creationId xmlns:a16="http://schemas.microsoft.com/office/drawing/2014/main" id="{C24821CB-7061-4947-B61F-6F197B65AFC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419742" y="3187148"/>
            <a:ext cx="507194" cy="141642"/>
          </a:xfrm>
          <a:prstGeom prst="rect">
            <a:avLst/>
          </a:prstGeom>
        </p:spPr>
        <p:txBody>
          <a:bodyPr tIns="0" bIns="0" anchor="b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JAN</a:t>
            </a:r>
          </a:p>
        </p:txBody>
      </p:sp>
      <p:sp>
        <p:nvSpPr>
          <p:cNvPr id="36" name="Text Placeholder 9">
            <a:extLst>
              <a:ext uri="{FF2B5EF4-FFF2-40B4-BE49-F238E27FC236}">
                <a16:creationId xmlns:a16="http://schemas.microsoft.com/office/drawing/2014/main" id="{9830DD02-B282-4B87-9FEB-11AD07C8026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419741" y="3324428"/>
            <a:ext cx="507194" cy="140745"/>
          </a:xfrm>
          <a:prstGeom prst="rect">
            <a:avLst/>
          </a:prstGeom>
        </p:spPr>
        <p:txBody>
          <a:bodyPr tIns="0" bIns="0" anchor="t"/>
          <a:lstStyle>
            <a:lvl1pPr marL="0" indent="0" algn="ctr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XX</a:t>
            </a:r>
          </a:p>
        </p:txBody>
      </p:sp>
      <p:sp>
        <p:nvSpPr>
          <p:cNvPr id="37" name="Text Placeholder 9">
            <a:extLst>
              <a:ext uri="{FF2B5EF4-FFF2-40B4-BE49-F238E27FC236}">
                <a16:creationId xmlns:a16="http://schemas.microsoft.com/office/drawing/2014/main" id="{023E5158-6059-4397-96EA-BAF8CAFF433B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926936" y="5879381"/>
            <a:ext cx="2754989" cy="141642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time here.</a:t>
            </a:r>
          </a:p>
        </p:txBody>
      </p:sp>
      <p:sp>
        <p:nvSpPr>
          <p:cNvPr id="38" name="Picture Placeholder 2">
            <a:extLst>
              <a:ext uri="{FF2B5EF4-FFF2-40B4-BE49-F238E27FC236}">
                <a16:creationId xmlns:a16="http://schemas.microsoft.com/office/drawing/2014/main" id="{B1E68692-4C00-4379-AB85-63E30AA63ECE}"/>
              </a:ext>
            </a:extLst>
          </p:cNvPr>
          <p:cNvSpPr>
            <a:spLocks noGrp="1"/>
          </p:cNvSpPr>
          <p:nvPr>
            <p:ph type="pic" idx="38" hasCustomPrompt="1"/>
          </p:nvPr>
        </p:nvSpPr>
        <p:spPr>
          <a:xfrm>
            <a:off x="4419743" y="3949779"/>
            <a:ext cx="3318362" cy="1816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9" name="Text Placeholder 9">
            <a:extLst>
              <a:ext uri="{FF2B5EF4-FFF2-40B4-BE49-F238E27FC236}">
                <a16:creationId xmlns:a16="http://schemas.microsoft.com/office/drawing/2014/main" id="{A9004F4F-8910-44AE-A972-6FA9CB799EC7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4926936" y="6016662"/>
            <a:ext cx="2754989" cy="4572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here.</a:t>
            </a:r>
          </a:p>
        </p:txBody>
      </p:sp>
      <p:sp>
        <p:nvSpPr>
          <p:cNvPr id="40" name="Text Placeholder 9">
            <a:extLst>
              <a:ext uri="{FF2B5EF4-FFF2-40B4-BE49-F238E27FC236}">
                <a16:creationId xmlns:a16="http://schemas.microsoft.com/office/drawing/2014/main" id="{8831E75E-B260-42D7-9C28-65686017C465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4419742" y="5879381"/>
            <a:ext cx="507194" cy="141642"/>
          </a:xfrm>
          <a:prstGeom prst="rect">
            <a:avLst/>
          </a:prstGeom>
        </p:spPr>
        <p:txBody>
          <a:bodyPr tIns="0" bIns="0" anchor="b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JAN</a:t>
            </a:r>
          </a:p>
        </p:txBody>
      </p:sp>
      <p:sp>
        <p:nvSpPr>
          <p:cNvPr id="41" name="Text Placeholder 9">
            <a:extLst>
              <a:ext uri="{FF2B5EF4-FFF2-40B4-BE49-F238E27FC236}">
                <a16:creationId xmlns:a16="http://schemas.microsoft.com/office/drawing/2014/main" id="{F700BB59-9BAD-4420-A466-243EBEAA956D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419741" y="6016661"/>
            <a:ext cx="507194" cy="140745"/>
          </a:xfrm>
          <a:prstGeom prst="rect">
            <a:avLst/>
          </a:prstGeom>
        </p:spPr>
        <p:txBody>
          <a:bodyPr tIns="0" bIns="0" anchor="t"/>
          <a:lstStyle>
            <a:lvl1pPr marL="0" indent="0" algn="ctr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2041458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988FAC2C-244B-4CE9-B8F8-032CAACD3F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34573" y="6309320"/>
            <a:ext cx="5557425" cy="4167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name/photo description here.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489B61FA-1F3D-42C7-B360-062AEC06B0B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-33250" y="799263"/>
            <a:ext cx="6634574" cy="768085"/>
          </a:xfrm>
          <a:prstGeom prst="rect">
            <a:avLst/>
          </a:prstGeom>
        </p:spPr>
        <p:txBody>
          <a:bodyPr lIns="182880" rIns="182880" anchor="ctr">
            <a:normAutofit/>
          </a:bodyPr>
          <a:lstStyle>
            <a:lvl1pPr marL="0" indent="0" algn="ctr">
              <a:buNone/>
              <a:defRPr sz="43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B3556EE0-9F28-4183-A06D-18E78E77901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-33250" y="1567348"/>
            <a:ext cx="6634574" cy="416785"/>
          </a:xfrm>
          <a:prstGeom prst="rect">
            <a:avLst/>
          </a:prstGeom>
        </p:spPr>
        <p:txBody>
          <a:bodyPr lIns="182880" rIns="182880"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subtitle here.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A1D15B21-8283-4A12-87B8-75F1C3B1537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-33250" y="2193683"/>
            <a:ext cx="6634574" cy="4366220"/>
          </a:xfrm>
          <a:prstGeom prst="rect">
            <a:avLst/>
          </a:prstGeom>
        </p:spPr>
        <p:txBody>
          <a:bodyPr lIns="182880" rIns="182880" anchor="t"/>
          <a:lstStyle>
            <a:lvl1pPr marL="0" indent="0" algn="l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description here.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3C2428-560E-4B1C-BFD7-00D3CBC12310}"/>
              </a:ext>
            </a:extLst>
          </p:cNvPr>
          <p:cNvSpPr/>
          <p:nvPr userDrawn="1"/>
        </p:nvSpPr>
        <p:spPr>
          <a:xfrm>
            <a:off x="6634573" y="799263"/>
            <a:ext cx="5557427" cy="5510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7F3BFFDC-7A5D-4BEF-A442-B963358610D1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7371805" y="247654"/>
            <a:ext cx="4082962" cy="60616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CBCB656-5883-4EA6-9EFB-3C5C22756D7A}"/>
              </a:ext>
            </a:extLst>
          </p:cNvPr>
          <p:cNvGrpSpPr/>
          <p:nvPr userDrawn="1"/>
        </p:nvGrpSpPr>
        <p:grpSpPr>
          <a:xfrm>
            <a:off x="196215" y="135023"/>
            <a:ext cx="641985" cy="641985"/>
            <a:chOff x="10058400" y="3566160"/>
            <a:chExt cx="1371600" cy="13716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00B8DAB-610E-43FD-A883-B5FDB92CD334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C73C3993-6E25-4FC7-AA81-28AF63AA8ED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85955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B22EB-4F91-4756-B140-6CCFA4977683}"/>
              </a:ext>
            </a:extLst>
          </p:cNvPr>
          <p:cNvGrpSpPr/>
          <p:nvPr userDrawn="1"/>
        </p:nvGrpSpPr>
        <p:grpSpPr>
          <a:xfrm>
            <a:off x="0" y="-23376"/>
            <a:ext cx="12258675" cy="1288296"/>
            <a:chOff x="0" y="-23376"/>
            <a:chExt cx="12258675" cy="1288296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9C7D59F-E162-46DD-AAF7-DB8249A9BDC3}"/>
                </a:ext>
              </a:extLst>
            </p:cNvPr>
            <p:cNvSpPr/>
            <p:nvPr userDrawn="1"/>
          </p:nvSpPr>
          <p:spPr>
            <a:xfrm>
              <a:off x="0" y="0"/>
              <a:ext cx="12192000" cy="1264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A90D7CE0-51B2-49F5-B5E5-32EB0B2EB5FC}"/>
                </a:ext>
              </a:extLst>
            </p:cNvPr>
            <p:cNvGrpSpPr/>
            <p:nvPr userDrawn="1"/>
          </p:nvGrpSpPr>
          <p:grpSpPr>
            <a:xfrm>
              <a:off x="1803183" y="-23376"/>
              <a:ext cx="10455492" cy="655835"/>
              <a:chOff x="1803183" y="-23376"/>
              <a:chExt cx="10455492" cy="655835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AB63F3F3-1424-42C4-9C8F-B45AF0BD5223}"/>
                  </a:ext>
                </a:extLst>
              </p:cNvPr>
              <p:cNvSpPr/>
              <p:nvPr userDrawn="1"/>
            </p:nvSpPr>
            <p:spPr>
              <a:xfrm>
                <a:off x="2929037" y="-8872"/>
                <a:ext cx="9329638" cy="6413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Flowchart: Data 22">
                <a:extLst>
                  <a:ext uri="{FF2B5EF4-FFF2-40B4-BE49-F238E27FC236}">
                    <a16:creationId xmlns:a16="http://schemas.microsoft.com/office/drawing/2014/main" id="{8311066D-D367-41F3-BB7E-CAC34E4B9FB1}"/>
                  </a:ext>
                </a:extLst>
              </p:cNvPr>
              <p:cNvSpPr/>
              <p:nvPr userDrawn="1"/>
            </p:nvSpPr>
            <p:spPr>
              <a:xfrm flipV="1">
                <a:off x="1803183" y="-23376"/>
                <a:ext cx="2749767" cy="655835"/>
              </a:xfrm>
              <a:prstGeom prst="flowChartInputOutp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08FF9A33-51E0-49BE-9FAE-86C2BD8B7DB3}"/>
              </a:ext>
            </a:extLst>
          </p:cNvPr>
          <p:cNvSpPr>
            <a:spLocks noGrp="1"/>
          </p:cNvSpPr>
          <p:nvPr>
            <p:ph type="pic" idx="17" hasCustomPrompt="1"/>
          </p:nvPr>
        </p:nvSpPr>
        <p:spPr>
          <a:xfrm>
            <a:off x="4167126" y="1482540"/>
            <a:ext cx="3497210" cy="513694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78DFB8F6-AD13-4EEF-803B-68875FAB5C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36897"/>
            <a:ext cx="10515600" cy="63689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r"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55931C1-CEEE-49CD-A3AE-3EACF1961402}"/>
              </a:ext>
            </a:extLst>
          </p:cNvPr>
          <p:cNvGrpSpPr/>
          <p:nvPr userDrawn="1"/>
        </p:nvGrpSpPr>
        <p:grpSpPr>
          <a:xfrm>
            <a:off x="196215" y="135023"/>
            <a:ext cx="641985" cy="641985"/>
            <a:chOff x="10058400" y="3566160"/>
            <a:chExt cx="1371600" cy="13716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8BAD8FD-9CAC-4406-838D-039E1B3CAAA3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5A81E240-8FF0-4FAA-9DC6-7818F08B956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934718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Libr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2226A-59FD-443E-8FBF-4BFD88ABD058}"/>
              </a:ext>
            </a:extLst>
          </p:cNvPr>
          <p:cNvSpPr txBox="1">
            <a:spLocks/>
          </p:cNvSpPr>
          <p:nvPr userDrawn="1"/>
        </p:nvSpPr>
        <p:spPr>
          <a:xfrm>
            <a:off x="838200" y="1119997"/>
            <a:ext cx="10515600" cy="106857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CLICK      an icon.</a:t>
            </a:r>
          </a:p>
          <a:p>
            <a:pPr marL="0" indent="0" algn="ctr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COPY (Ctrl + C) and PASTE (Ctrl + V) into any slide.</a:t>
            </a:r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41A4392F-B57B-4B79-9D79-C6E9352E5E25}"/>
              </a:ext>
            </a:extLst>
          </p:cNvPr>
          <p:cNvSpPr txBox="1">
            <a:spLocks/>
          </p:cNvSpPr>
          <p:nvPr userDrawn="1"/>
        </p:nvSpPr>
        <p:spPr>
          <a:xfrm>
            <a:off x="838200" y="221260"/>
            <a:ext cx="10515600" cy="63689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Icon Library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D090B1B-524E-4201-8036-6FDB79DE3192}"/>
              </a:ext>
            </a:extLst>
          </p:cNvPr>
          <p:cNvGrpSpPr/>
          <p:nvPr userDrawn="1"/>
        </p:nvGrpSpPr>
        <p:grpSpPr>
          <a:xfrm>
            <a:off x="5827223" y="994012"/>
            <a:ext cx="376564" cy="421802"/>
            <a:chOff x="1780177" y="1410728"/>
            <a:chExt cx="408562" cy="457644"/>
          </a:xfrm>
        </p:grpSpPr>
        <p:pic>
          <p:nvPicPr>
            <p:cNvPr id="6" name="Graphic 5" descr="Cursor">
              <a:extLst>
                <a:ext uri="{FF2B5EF4-FFF2-40B4-BE49-F238E27FC236}">
                  <a16:creationId xmlns:a16="http://schemas.microsoft.com/office/drawing/2014/main" id="{EAD78A46-C625-4EF0-B4C8-49C1BC5787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754985">
              <a:off x="1780177" y="1459810"/>
              <a:ext cx="408562" cy="408562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D092870-7D62-4BF1-A0A0-AA4184D8FB5B}"/>
                </a:ext>
              </a:extLst>
            </p:cNvPr>
            <p:cNvSpPr/>
            <p:nvPr/>
          </p:nvSpPr>
          <p:spPr>
            <a:xfrm>
              <a:off x="1811914" y="1410728"/>
              <a:ext cx="172544" cy="172542"/>
            </a:xfrm>
            <a:prstGeom prst="rect">
              <a:avLst/>
            </a:prstGeom>
            <a:noFill/>
            <a:ln w="28575">
              <a:solidFill>
                <a:schemeClr val="accent4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C9AC875A-6892-498A-A854-9EB9968A50BC}"/>
              </a:ext>
            </a:extLst>
          </p:cNvPr>
          <p:cNvGrpSpPr/>
          <p:nvPr userDrawn="1"/>
        </p:nvGrpSpPr>
        <p:grpSpPr>
          <a:xfrm>
            <a:off x="196215" y="135023"/>
            <a:ext cx="641985" cy="641985"/>
            <a:chOff x="10058400" y="3566160"/>
            <a:chExt cx="1371600" cy="13716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C2E86FF-1D21-412F-8F26-3F14F1DB4FDE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E135EEF-E0AF-47CC-A188-EB5BDA192D7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384168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re Val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BE1C9B1-24D3-40FD-8419-4F237E87C47D}"/>
              </a:ext>
            </a:extLst>
          </p:cNvPr>
          <p:cNvSpPr/>
          <p:nvPr userDrawn="1"/>
        </p:nvSpPr>
        <p:spPr>
          <a:xfrm>
            <a:off x="1157400" y="2793747"/>
            <a:ext cx="9875520" cy="4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D9DCA54-3EE1-4ECA-8F67-A5995D7EB39B}"/>
              </a:ext>
            </a:extLst>
          </p:cNvPr>
          <p:cNvSpPr/>
          <p:nvPr userDrawn="1"/>
        </p:nvSpPr>
        <p:spPr>
          <a:xfrm>
            <a:off x="793257" y="2625726"/>
            <a:ext cx="384043" cy="38404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44CBF13-D5F4-436E-928A-19816F0A3B17}"/>
              </a:ext>
            </a:extLst>
          </p:cNvPr>
          <p:cNvSpPr/>
          <p:nvPr userDrawn="1"/>
        </p:nvSpPr>
        <p:spPr>
          <a:xfrm>
            <a:off x="4163109" y="2625726"/>
            <a:ext cx="384043" cy="38404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3C917CE-FC61-4F19-9A64-1097A5173760}"/>
              </a:ext>
            </a:extLst>
          </p:cNvPr>
          <p:cNvSpPr/>
          <p:nvPr userDrawn="1"/>
        </p:nvSpPr>
        <p:spPr>
          <a:xfrm>
            <a:off x="7648223" y="2625726"/>
            <a:ext cx="384043" cy="38404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>
              <a:solidFill>
                <a:schemeClr val="tx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624E77F-E364-40F4-B3F5-4565F8838ACF}"/>
              </a:ext>
            </a:extLst>
          </p:cNvPr>
          <p:cNvSpPr/>
          <p:nvPr userDrawn="1"/>
        </p:nvSpPr>
        <p:spPr>
          <a:xfrm>
            <a:off x="11012347" y="2625726"/>
            <a:ext cx="384043" cy="38404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>
              <a:solidFill>
                <a:schemeClr val="tx1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E92FC88-87AA-414E-8910-20F4E409F777}"/>
              </a:ext>
            </a:extLst>
          </p:cNvPr>
          <p:cNvGrpSpPr/>
          <p:nvPr userDrawn="1"/>
        </p:nvGrpSpPr>
        <p:grpSpPr>
          <a:xfrm>
            <a:off x="103378" y="3192499"/>
            <a:ext cx="1763801" cy="1605906"/>
            <a:chOff x="2113657" y="4283314"/>
            <a:chExt cx="3647460" cy="1204430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DFCBFC7-987E-49AE-8D9A-2D5A7BBCC972}"/>
                </a:ext>
              </a:extLst>
            </p:cNvPr>
            <p:cNvSpPr txBox="1"/>
            <p:nvPr/>
          </p:nvSpPr>
          <p:spPr>
            <a:xfrm>
              <a:off x="2113657" y="4495164"/>
              <a:ext cx="3647458" cy="992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Introducing or using new ideas or methods, in order to better serve our customers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F76EF41-445F-4570-ACCB-D2CC4A99B52B}"/>
                </a:ext>
              </a:extLst>
            </p:cNvPr>
            <p:cNvSpPr txBox="1"/>
            <p:nvPr/>
          </p:nvSpPr>
          <p:spPr>
            <a:xfrm>
              <a:off x="2113657" y="4283314"/>
              <a:ext cx="3647460" cy="253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Innovative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D128FC0-9628-404C-8141-65147FA0263F}"/>
              </a:ext>
            </a:extLst>
          </p:cNvPr>
          <p:cNvGrpSpPr/>
          <p:nvPr userDrawn="1"/>
        </p:nvGrpSpPr>
        <p:grpSpPr>
          <a:xfrm>
            <a:off x="3473230" y="3192504"/>
            <a:ext cx="1763801" cy="1113463"/>
            <a:chOff x="2113657" y="4283314"/>
            <a:chExt cx="3647460" cy="835097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A8F63F4-A43D-4998-8D53-DB40258F1CA3}"/>
                </a:ext>
              </a:extLst>
            </p:cNvPr>
            <p:cNvSpPr txBox="1"/>
            <p:nvPr/>
          </p:nvSpPr>
          <p:spPr>
            <a:xfrm>
              <a:off x="2430920" y="4495163"/>
              <a:ext cx="3012931" cy="623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Required to explain actions or decisions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2CCCD0E-16C5-4379-8E23-DD31743BAF70}"/>
                </a:ext>
              </a:extLst>
            </p:cNvPr>
            <p:cNvSpPr txBox="1"/>
            <p:nvPr/>
          </p:nvSpPr>
          <p:spPr>
            <a:xfrm>
              <a:off x="2113657" y="4283314"/>
              <a:ext cx="3647460" cy="253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Accountable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FE1D84C-C911-47B8-B885-DB2844CCCAF3}"/>
              </a:ext>
            </a:extLst>
          </p:cNvPr>
          <p:cNvGrpSpPr/>
          <p:nvPr userDrawn="1"/>
        </p:nvGrpSpPr>
        <p:grpSpPr>
          <a:xfrm>
            <a:off x="6958344" y="3192504"/>
            <a:ext cx="1763801" cy="1113463"/>
            <a:chOff x="2113657" y="4283314"/>
            <a:chExt cx="3647460" cy="835097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F6F42D5-797C-407F-B140-B0B3A6BD080B}"/>
                </a:ext>
              </a:extLst>
            </p:cNvPr>
            <p:cNvSpPr txBox="1"/>
            <p:nvPr/>
          </p:nvSpPr>
          <p:spPr>
            <a:xfrm>
              <a:off x="2312203" y="4495163"/>
              <a:ext cx="3250365" cy="623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Treating all people and groups equally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2B5209A-B836-4F47-B0DB-36B38FE41220}"/>
                </a:ext>
              </a:extLst>
            </p:cNvPr>
            <p:cNvSpPr txBox="1"/>
            <p:nvPr/>
          </p:nvSpPr>
          <p:spPr>
            <a:xfrm>
              <a:off x="2113657" y="4283314"/>
              <a:ext cx="3647460" cy="253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Impartial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096EDA8-85D8-45B9-911C-06C3D7ABA14F}"/>
              </a:ext>
            </a:extLst>
          </p:cNvPr>
          <p:cNvGrpSpPr/>
          <p:nvPr userDrawn="1"/>
        </p:nvGrpSpPr>
        <p:grpSpPr>
          <a:xfrm>
            <a:off x="10322468" y="3192504"/>
            <a:ext cx="1763801" cy="1359683"/>
            <a:chOff x="2113657" y="4283314"/>
            <a:chExt cx="3647460" cy="1019762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0743F0A-B4F3-418E-BF8B-6BBD19549D71}"/>
                </a:ext>
              </a:extLst>
            </p:cNvPr>
            <p:cNvSpPr txBox="1"/>
            <p:nvPr/>
          </p:nvSpPr>
          <p:spPr>
            <a:xfrm>
              <a:off x="2113657" y="4495163"/>
              <a:ext cx="3647458" cy="807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Successful in producing a desired or intended result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FF178EE-6D9E-42D3-9B72-F830538D1508}"/>
                </a:ext>
              </a:extLst>
            </p:cNvPr>
            <p:cNvSpPr txBox="1"/>
            <p:nvPr/>
          </p:nvSpPr>
          <p:spPr>
            <a:xfrm>
              <a:off x="2113657" y="4283314"/>
              <a:ext cx="3647460" cy="253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Effective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2" name="Oval 21">
            <a:extLst>
              <a:ext uri="{FF2B5EF4-FFF2-40B4-BE49-F238E27FC236}">
                <a16:creationId xmlns:a16="http://schemas.microsoft.com/office/drawing/2014/main" id="{B42E6D24-4293-4078-B86F-903FE239DF23}"/>
              </a:ext>
            </a:extLst>
          </p:cNvPr>
          <p:cNvSpPr/>
          <p:nvPr userDrawn="1"/>
        </p:nvSpPr>
        <p:spPr>
          <a:xfrm>
            <a:off x="2604371" y="2625726"/>
            <a:ext cx="384043" cy="38404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>
              <a:solidFill>
                <a:schemeClr val="tx1"/>
              </a:solidFill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86F745B-21BF-4D86-B9C6-4410E77DCB55}"/>
              </a:ext>
            </a:extLst>
          </p:cNvPr>
          <p:cNvGrpSpPr/>
          <p:nvPr userDrawn="1"/>
        </p:nvGrpSpPr>
        <p:grpSpPr>
          <a:xfrm>
            <a:off x="1914492" y="3192503"/>
            <a:ext cx="1763801" cy="1359684"/>
            <a:chOff x="2113657" y="4283314"/>
            <a:chExt cx="3647460" cy="101976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7EF69A9-C861-4418-A7CE-7FE76DFE69E7}"/>
                </a:ext>
              </a:extLst>
            </p:cNvPr>
            <p:cNvSpPr txBox="1"/>
            <p:nvPr/>
          </p:nvSpPr>
          <p:spPr>
            <a:xfrm>
              <a:off x="2342104" y="4495163"/>
              <a:ext cx="3190564" cy="807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Marked by or showing respect or reverence at all times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DE760B9-1EDB-439F-B0CA-5506A9FC0B15}"/>
                </a:ext>
              </a:extLst>
            </p:cNvPr>
            <p:cNvSpPr txBox="1"/>
            <p:nvPr/>
          </p:nvSpPr>
          <p:spPr>
            <a:xfrm>
              <a:off x="2113657" y="4283314"/>
              <a:ext cx="3647460" cy="253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Respectful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6" name="Oval 25">
            <a:extLst>
              <a:ext uri="{FF2B5EF4-FFF2-40B4-BE49-F238E27FC236}">
                <a16:creationId xmlns:a16="http://schemas.microsoft.com/office/drawing/2014/main" id="{35C70B01-7247-4D7E-895F-D40F56E83406}"/>
              </a:ext>
            </a:extLst>
          </p:cNvPr>
          <p:cNvSpPr/>
          <p:nvPr userDrawn="1"/>
        </p:nvSpPr>
        <p:spPr>
          <a:xfrm>
            <a:off x="9359927" y="2625726"/>
            <a:ext cx="384043" cy="38404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>
              <a:solidFill>
                <a:schemeClr val="tx1"/>
              </a:solidFill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92A7467-FC45-4FD5-B7B3-FD39AF68C724}"/>
              </a:ext>
            </a:extLst>
          </p:cNvPr>
          <p:cNvGrpSpPr/>
          <p:nvPr userDrawn="1"/>
        </p:nvGrpSpPr>
        <p:grpSpPr>
          <a:xfrm>
            <a:off x="8670048" y="3192504"/>
            <a:ext cx="1763801" cy="1852126"/>
            <a:chOff x="2113657" y="4283314"/>
            <a:chExt cx="3647460" cy="1389094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BE8B301-6E8F-4A6B-AA86-A712FADC71FE}"/>
                </a:ext>
              </a:extLst>
            </p:cNvPr>
            <p:cNvSpPr txBox="1"/>
            <p:nvPr/>
          </p:nvSpPr>
          <p:spPr>
            <a:xfrm>
              <a:off x="2312205" y="4495163"/>
              <a:ext cx="3250361" cy="11772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The quality of being honest and objective; conduct that is of the highest moral character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DAA0C35-1F90-48CC-BAF4-BE49B06A15D0}"/>
                </a:ext>
              </a:extLst>
            </p:cNvPr>
            <p:cNvSpPr txBox="1"/>
            <p:nvPr/>
          </p:nvSpPr>
          <p:spPr>
            <a:xfrm>
              <a:off x="2113657" y="4283314"/>
              <a:ext cx="3647460" cy="253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Integrity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0" name="Oval 29">
            <a:extLst>
              <a:ext uri="{FF2B5EF4-FFF2-40B4-BE49-F238E27FC236}">
                <a16:creationId xmlns:a16="http://schemas.microsoft.com/office/drawing/2014/main" id="{BBC0652C-081D-48C4-A2BD-A7D93F290757}"/>
              </a:ext>
            </a:extLst>
          </p:cNvPr>
          <p:cNvSpPr/>
          <p:nvPr userDrawn="1"/>
        </p:nvSpPr>
        <p:spPr>
          <a:xfrm>
            <a:off x="5890022" y="2625726"/>
            <a:ext cx="384043" cy="38404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>
              <a:solidFill>
                <a:schemeClr val="tx1"/>
              </a:solidFill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AB9367B-2C6E-4434-9C45-254CA6D88FCB}"/>
              </a:ext>
            </a:extLst>
          </p:cNvPr>
          <p:cNvGrpSpPr/>
          <p:nvPr userDrawn="1"/>
        </p:nvGrpSpPr>
        <p:grpSpPr>
          <a:xfrm>
            <a:off x="5200143" y="3192503"/>
            <a:ext cx="1763801" cy="1605904"/>
            <a:chOff x="2113657" y="4283314"/>
            <a:chExt cx="3647460" cy="120442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CB5A213-CFBE-4E14-B3EC-3CE3EB27E79C}"/>
                </a:ext>
              </a:extLst>
            </p:cNvPr>
            <p:cNvSpPr txBox="1"/>
            <p:nvPr/>
          </p:nvSpPr>
          <p:spPr>
            <a:xfrm>
              <a:off x="2312203" y="4495163"/>
              <a:ext cx="3250365" cy="992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Consistently able to be trusted to do or provide what is needed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4770044-68E0-4708-BA59-1ADA208AEF3E}"/>
                </a:ext>
              </a:extLst>
            </p:cNvPr>
            <p:cNvSpPr txBox="1"/>
            <p:nvPr/>
          </p:nvSpPr>
          <p:spPr>
            <a:xfrm>
              <a:off x="2113657" y="4283314"/>
              <a:ext cx="3647460" cy="253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Reliable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pic>
        <p:nvPicPr>
          <p:cNvPr id="34" name="Graphic 33" descr="Lightbulb and gear">
            <a:extLst>
              <a:ext uri="{FF2B5EF4-FFF2-40B4-BE49-F238E27FC236}">
                <a16:creationId xmlns:a16="http://schemas.microsoft.com/office/drawing/2014/main" id="{F38B669D-BCEB-4FA9-BAA5-B8B0CBFFEE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8372" y="1758689"/>
            <a:ext cx="501664" cy="501664"/>
          </a:xfrm>
          <a:prstGeom prst="rect">
            <a:avLst/>
          </a:prstGeom>
        </p:spPr>
      </p:pic>
      <p:pic>
        <p:nvPicPr>
          <p:cNvPr id="35" name="Graphic 34" descr="Handshake">
            <a:extLst>
              <a:ext uri="{FF2B5EF4-FFF2-40B4-BE49-F238E27FC236}">
                <a16:creationId xmlns:a16="http://schemas.microsoft.com/office/drawing/2014/main" id="{32B57014-870A-4EA5-8197-54F76E3C0DC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45560" y="1758689"/>
            <a:ext cx="501664" cy="501664"/>
          </a:xfrm>
          <a:prstGeom prst="rect">
            <a:avLst/>
          </a:prstGeom>
        </p:spPr>
      </p:pic>
      <p:pic>
        <p:nvPicPr>
          <p:cNvPr id="36" name="Graphic 35" descr="Checklist">
            <a:extLst>
              <a:ext uri="{FF2B5EF4-FFF2-40B4-BE49-F238E27FC236}">
                <a16:creationId xmlns:a16="http://schemas.microsoft.com/office/drawing/2014/main" id="{9BB6EC1E-C0C5-4D31-8B86-2C181F8D263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04298" y="1758689"/>
            <a:ext cx="501664" cy="501664"/>
          </a:xfrm>
          <a:prstGeom prst="rect">
            <a:avLst/>
          </a:prstGeom>
        </p:spPr>
      </p:pic>
      <p:pic>
        <p:nvPicPr>
          <p:cNvPr id="37" name="Graphic 36" descr="Stopwatch">
            <a:extLst>
              <a:ext uri="{FF2B5EF4-FFF2-40B4-BE49-F238E27FC236}">
                <a16:creationId xmlns:a16="http://schemas.microsoft.com/office/drawing/2014/main" id="{793C0FF3-E455-4E2C-BE22-65D589A9DA0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29106" y="1758689"/>
            <a:ext cx="501664" cy="501664"/>
          </a:xfrm>
          <a:prstGeom prst="rect">
            <a:avLst/>
          </a:prstGeom>
        </p:spPr>
      </p:pic>
      <p:pic>
        <p:nvPicPr>
          <p:cNvPr id="38" name="Graphic 37" descr="Scales of justice">
            <a:extLst>
              <a:ext uri="{FF2B5EF4-FFF2-40B4-BE49-F238E27FC236}">
                <a16:creationId xmlns:a16="http://schemas.microsoft.com/office/drawing/2014/main" id="{09A3C2EE-91DA-4829-9921-5B4DF0EB7435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589412" y="1758689"/>
            <a:ext cx="501664" cy="501664"/>
          </a:xfrm>
          <a:prstGeom prst="rect">
            <a:avLst/>
          </a:prstGeom>
        </p:spPr>
      </p:pic>
      <p:pic>
        <p:nvPicPr>
          <p:cNvPr id="39" name="Graphic 38" descr="Lecturer">
            <a:extLst>
              <a:ext uri="{FF2B5EF4-FFF2-40B4-BE49-F238E27FC236}">
                <a16:creationId xmlns:a16="http://schemas.microsoft.com/office/drawing/2014/main" id="{4E8F8B08-5F52-41B5-9F71-3E6F9AC6390B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287056" y="1758689"/>
            <a:ext cx="501664" cy="501664"/>
          </a:xfrm>
          <a:prstGeom prst="rect">
            <a:avLst/>
          </a:prstGeom>
        </p:spPr>
      </p:pic>
      <p:pic>
        <p:nvPicPr>
          <p:cNvPr id="40" name="Graphic 39" descr="Upward trend">
            <a:extLst>
              <a:ext uri="{FF2B5EF4-FFF2-40B4-BE49-F238E27FC236}">
                <a16:creationId xmlns:a16="http://schemas.microsoft.com/office/drawing/2014/main" id="{CCDEF97D-9A8A-4F80-86BC-B0C13589DE4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953536" y="1758689"/>
            <a:ext cx="501664" cy="501664"/>
          </a:xfrm>
          <a:prstGeom prst="rect">
            <a:avLst/>
          </a:prstGeom>
        </p:spPr>
      </p:pic>
      <p:sp>
        <p:nvSpPr>
          <p:cNvPr id="42" name="Title 6">
            <a:extLst>
              <a:ext uri="{FF2B5EF4-FFF2-40B4-BE49-F238E27FC236}">
                <a16:creationId xmlns:a16="http://schemas.microsoft.com/office/drawing/2014/main" id="{5AF439C3-4E12-40D4-9E13-AF181F262161}"/>
              </a:ext>
            </a:extLst>
          </p:cNvPr>
          <p:cNvSpPr txBox="1">
            <a:spLocks/>
          </p:cNvSpPr>
          <p:nvPr userDrawn="1"/>
        </p:nvSpPr>
        <p:spPr>
          <a:xfrm>
            <a:off x="838200" y="221260"/>
            <a:ext cx="10515600" cy="63689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Values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4CA8829-2666-4987-961F-C381E62996F7}"/>
              </a:ext>
            </a:extLst>
          </p:cNvPr>
          <p:cNvGrpSpPr/>
          <p:nvPr userDrawn="1"/>
        </p:nvGrpSpPr>
        <p:grpSpPr>
          <a:xfrm>
            <a:off x="5601751" y="5377139"/>
            <a:ext cx="986818" cy="986818"/>
            <a:chOff x="10058400" y="3566160"/>
            <a:chExt cx="1371600" cy="1371600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FE30A795-7516-4B95-8002-60ADBB021EFC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7CBB4C40-F7C9-47A6-9AC4-0E6A7E37D4E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493922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re Val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 69">
            <a:extLst>
              <a:ext uri="{FF2B5EF4-FFF2-40B4-BE49-F238E27FC236}">
                <a16:creationId xmlns:a16="http://schemas.microsoft.com/office/drawing/2014/main" id="{01D680F7-DBDB-499A-9738-EEA34006FC85}"/>
              </a:ext>
            </a:extLst>
          </p:cNvPr>
          <p:cNvGrpSpPr/>
          <p:nvPr userDrawn="1"/>
        </p:nvGrpSpPr>
        <p:grpSpPr>
          <a:xfrm>
            <a:off x="838200" y="929786"/>
            <a:ext cx="10515600" cy="1518709"/>
            <a:chOff x="838200" y="1308756"/>
            <a:chExt cx="10515600" cy="1518709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3C027087-5FBB-4763-AA3A-5E24597102B2}"/>
                </a:ext>
              </a:extLst>
            </p:cNvPr>
            <p:cNvGrpSpPr/>
            <p:nvPr userDrawn="1"/>
          </p:nvGrpSpPr>
          <p:grpSpPr>
            <a:xfrm>
              <a:off x="838200" y="1308756"/>
              <a:ext cx="10515600" cy="1518709"/>
              <a:chOff x="838200" y="221260"/>
              <a:chExt cx="10515600" cy="1518709"/>
            </a:xfrm>
          </p:grpSpPr>
          <p:sp>
            <p:nvSpPr>
              <p:cNvPr id="42" name="Title 6">
                <a:extLst>
                  <a:ext uri="{FF2B5EF4-FFF2-40B4-BE49-F238E27FC236}">
                    <a16:creationId xmlns:a16="http://schemas.microsoft.com/office/drawing/2014/main" id="{5AF439C3-4E12-40D4-9E13-AF181F262161}"/>
                  </a:ext>
                </a:extLst>
              </p:cNvPr>
              <p:cNvSpPr txBox="1">
                <a:spLocks/>
              </p:cNvSpPr>
              <p:nvPr userDrawn="1"/>
            </p:nvSpPr>
            <p:spPr>
              <a:xfrm>
                <a:off x="838200" y="221260"/>
                <a:ext cx="10515600" cy="636894"/>
              </a:xfrm>
              <a:prstGeom prst="rect">
                <a:avLst/>
              </a:prstGeom>
            </p:spPr>
            <p:txBody>
              <a:bodyPr/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en-US" sz="43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Mission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0A095069-CF97-43DA-98B8-2729C8AF7491}"/>
                  </a:ext>
                </a:extLst>
              </p:cNvPr>
              <p:cNvSpPr/>
              <p:nvPr userDrawn="1"/>
            </p:nvSpPr>
            <p:spPr>
              <a:xfrm flipV="1">
                <a:off x="1050878" y="1203196"/>
                <a:ext cx="10090244" cy="38236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CB5A213-CFBE-4E14-B3EC-3CE3EB27E79C}"/>
                  </a:ext>
                </a:extLst>
              </p:cNvPr>
              <p:cNvSpPr txBox="1"/>
              <p:nvPr/>
            </p:nvSpPr>
            <p:spPr>
              <a:xfrm>
                <a:off x="1351130" y="1155194"/>
                <a:ext cx="948973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To serve injured workers, victims of crimes, employers, and related industries by providing exceptional services, resolving disputes, and faithfully executing the duties entrusted to us by the Commonwealth of Virginia.</a:t>
                </a:r>
              </a:p>
            </p:txBody>
          </p:sp>
        </p:grp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D16E6F70-39A2-46ED-B2B6-A4CE32006F5F}"/>
                </a:ext>
              </a:extLst>
            </p:cNvPr>
            <p:cNvCxnSpPr/>
            <p:nvPr userDrawn="1"/>
          </p:nvCxnSpPr>
          <p:spPr>
            <a:xfrm>
              <a:off x="1158240" y="2075552"/>
              <a:ext cx="987552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D94A336C-B4D3-496C-894E-079483C4DDF5}"/>
              </a:ext>
            </a:extLst>
          </p:cNvPr>
          <p:cNvGrpSpPr/>
          <p:nvPr userDrawn="1"/>
        </p:nvGrpSpPr>
        <p:grpSpPr>
          <a:xfrm>
            <a:off x="838200" y="3487523"/>
            <a:ext cx="10515600" cy="1282302"/>
            <a:chOff x="838200" y="3866493"/>
            <a:chExt cx="10515600" cy="1282302"/>
          </a:xfrm>
        </p:grpSpPr>
        <p:sp>
          <p:nvSpPr>
            <p:cNvPr id="43" name="Title 6">
              <a:extLst>
                <a:ext uri="{FF2B5EF4-FFF2-40B4-BE49-F238E27FC236}">
                  <a16:creationId xmlns:a16="http://schemas.microsoft.com/office/drawing/2014/main" id="{463D139B-E3EF-4306-AB87-03B187EED912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838200" y="3866493"/>
              <a:ext cx="10515600" cy="636894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3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Vision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EE1A757-DF7B-4C3F-9DA1-FAF7BE50447A}"/>
                </a:ext>
              </a:extLst>
            </p:cNvPr>
            <p:cNvSpPr txBox="1"/>
            <p:nvPr userDrawn="1"/>
          </p:nvSpPr>
          <p:spPr>
            <a:xfrm>
              <a:off x="3157177" y="4810241"/>
              <a:ext cx="587764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Lead the nation as the most effective and innovative state agency.</a:t>
              </a:r>
            </a:p>
          </p:txBody>
        </p: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E40228F5-A293-4096-A229-79A9D59D0F24}"/>
                </a:ext>
              </a:extLst>
            </p:cNvPr>
            <p:cNvCxnSpPr/>
            <p:nvPr userDrawn="1"/>
          </p:nvCxnSpPr>
          <p:spPr>
            <a:xfrm>
              <a:off x="1158240" y="4639048"/>
              <a:ext cx="987552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FEBC5812-A1EB-4F12-B7C7-186D5E748F27}"/>
              </a:ext>
            </a:extLst>
          </p:cNvPr>
          <p:cNvGrpSpPr/>
          <p:nvPr userDrawn="1"/>
        </p:nvGrpSpPr>
        <p:grpSpPr>
          <a:xfrm>
            <a:off x="5602588" y="5377139"/>
            <a:ext cx="986818" cy="986818"/>
            <a:chOff x="10058400" y="3566160"/>
            <a:chExt cx="1371600" cy="1371600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71320D9-B0B3-44D1-987A-43A7D4893F4B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pic>
          <p:nvPicPr>
            <p:cNvPr id="68" name="Picture 67">
              <a:extLst>
                <a:ext uri="{FF2B5EF4-FFF2-40B4-BE49-F238E27FC236}">
                  <a16:creationId xmlns:a16="http://schemas.microsoft.com/office/drawing/2014/main" id="{D3977B23-1B87-4525-A130-C9FFB68BDF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9325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WC Indust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FEB6D5C4-FC31-413B-BD64-EAEB11D99019}"/>
              </a:ext>
            </a:extLst>
          </p:cNvPr>
          <p:cNvSpPr/>
          <p:nvPr userDrawn="1"/>
        </p:nvSpPr>
        <p:spPr>
          <a:xfrm>
            <a:off x="-125643" y="-1562985"/>
            <a:ext cx="351099" cy="919110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2E13CC4-A739-42A1-8490-BBEB3363BE71}"/>
              </a:ext>
            </a:extLst>
          </p:cNvPr>
          <p:cNvSpPr/>
          <p:nvPr userDrawn="1"/>
        </p:nvSpPr>
        <p:spPr>
          <a:xfrm>
            <a:off x="-175550" y="-1562985"/>
            <a:ext cx="351099" cy="91911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729AD86-3406-46FC-BE69-B78A3165356E}"/>
              </a:ext>
            </a:extLst>
          </p:cNvPr>
          <p:cNvSpPr txBox="1"/>
          <p:nvPr userDrawn="1"/>
        </p:nvSpPr>
        <p:spPr>
          <a:xfrm>
            <a:off x="509285" y="2125306"/>
            <a:ext cx="8131215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00" b="1" dirty="0">
                <a:latin typeface="Arial" panose="020B0604020202020204" pitchFamily="34" charset="0"/>
                <a:cs typeface="Arial" panose="020B0604020202020204" pitchFamily="34" charset="0"/>
              </a:rPr>
              <a:t>Virginia Workers’ Compensation Commission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59A77CA-23CD-4DF7-9C87-C617A9C1AAB5}"/>
              </a:ext>
            </a:extLst>
          </p:cNvPr>
          <p:cNvSpPr txBox="1"/>
          <p:nvPr userDrawn="1"/>
        </p:nvSpPr>
        <p:spPr>
          <a:xfrm>
            <a:off x="509285" y="3499019"/>
            <a:ext cx="8131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  <a:latin typeface="+mn-lt"/>
                <a:cs typeface="Arial" panose="020B0604020202020204" pitchFamily="34" charset="0"/>
              </a:rPr>
              <a:t>An industry leader in workers’ compensation</a:t>
            </a:r>
          </a:p>
        </p:txBody>
      </p:sp>
    </p:spTree>
    <p:extLst>
      <p:ext uri="{BB962C8B-B14F-4D97-AF65-F5344CB8AC3E}">
        <p14:creationId xmlns:p14="http://schemas.microsoft.com/office/powerpoint/2010/main" val="34821405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DM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Box 177">
            <a:extLst>
              <a:ext uri="{FF2B5EF4-FFF2-40B4-BE49-F238E27FC236}">
                <a16:creationId xmlns:a16="http://schemas.microsoft.com/office/drawing/2014/main" id="{7CFE5FE6-F7BE-4E73-A97B-FC1BB929FFEA}"/>
              </a:ext>
            </a:extLst>
          </p:cNvPr>
          <p:cNvSpPr txBox="1"/>
          <p:nvPr userDrawn="1"/>
        </p:nvSpPr>
        <p:spPr>
          <a:xfrm>
            <a:off x="55364" y="172228"/>
            <a:ext cx="11592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ADMIN |</a:t>
            </a: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23B2D2E-9441-4718-B7C1-F82016382E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87207" y="162180"/>
            <a:ext cx="4803112" cy="400110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5E9CFBF-843C-4702-A237-BB4F54A2B761}"/>
              </a:ext>
            </a:extLst>
          </p:cNvPr>
          <p:cNvGrpSpPr/>
          <p:nvPr userDrawn="1"/>
        </p:nvGrpSpPr>
        <p:grpSpPr>
          <a:xfrm>
            <a:off x="7425374" y="181933"/>
            <a:ext cx="420444" cy="420444"/>
            <a:chOff x="10058400" y="3566160"/>
            <a:chExt cx="1371600" cy="13716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703B2BE-B9A0-4DC7-9023-3077A62013C8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2CA73FF-0E7E-4145-8A2A-84D124F332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1A503C8C-57E3-43AB-B08D-95C95E27E1AA}"/>
              </a:ext>
            </a:extLst>
          </p:cNvPr>
          <p:cNvSpPr txBox="1"/>
          <p:nvPr userDrawn="1"/>
        </p:nvSpPr>
        <p:spPr>
          <a:xfrm>
            <a:off x="7820801" y="132621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Virginia Workers’ Compensation Commission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305298-1031-4EE3-A5E0-F976EA756EEE}"/>
              </a:ext>
            </a:extLst>
          </p:cNvPr>
          <p:cNvSpPr txBox="1"/>
          <p:nvPr userDrawn="1"/>
        </p:nvSpPr>
        <p:spPr>
          <a:xfrm>
            <a:off x="7829422" y="353370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0" dirty="0">
                <a:latin typeface="+mn-lt"/>
                <a:cs typeface="Arial" panose="020B0604020202020204" pitchFamily="34" charset="0"/>
              </a:rPr>
              <a:t>Administration</a:t>
            </a:r>
          </a:p>
        </p:txBody>
      </p:sp>
    </p:spTree>
    <p:extLst>
      <p:ext uri="{BB962C8B-B14F-4D97-AF65-F5344CB8AC3E}">
        <p14:creationId xmlns:p14="http://schemas.microsoft.com/office/powerpoint/2010/main" val="12840673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Box 177">
            <a:extLst>
              <a:ext uri="{FF2B5EF4-FFF2-40B4-BE49-F238E27FC236}">
                <a16:creationId xmlns:a16="http://schemas.microsoft.com/office/drawing/2014/main" id="{7CFE5FE6-F7BE-4E73-A97B-FC1BB929FFEA}"/>
              </a:ext>
            </a:extLst>
          </p:cNvPr>
          <p:cNvSpPr txBox="1"/>
          <p:nvPr userDrawn="1"/>
        </p:nvSpPr>
        <p:spPr>
          <a:xfrm>
            <a:off x="55364" y="172228"/>
            <a:ext cx="939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CSD |</a:t>
            </a: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23B2D2E-9441-4718-B7C1-F82016382E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4379" y="162180"/>
            <a:ext cx="4803112" cy="400110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5E9CFBF-843C-4702-A237-BB4F54A2B761}"/>
              </a:ext>
            </a:extLst>
          </p:cNvPr>
          <p:cNvGrpSpPr/>
          <p:nvPr userDrawn="1"/>
        </p:nvGrpSpPr>
        <p:grpSpPr>
          <a:xfrm>
            <a:off x="7425374" y="181933"/>
            <a:ext cx="420444" cy="420444"/>
            <a:chOff x="10058400" y="3566160"/>
            <a:chExt cx="1371600" cy="13716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703B2BE-B9A0-4DC7-9023-3077A62013C8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2CA73FF-0E7E-4145-8A2A-84D124F332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1A503C8C-57E3-43AB-B08D-95C95E27E1AA}"/>
              </a:ext>
            </a:extLst>
          </p:cNvPr>
          <p:cNvSpPr txBox="1"/>
          <p:nvPr userDrawn="1"/>
        </p:nvSpPr>
        <p:spPr>
          <a:xfrm>
            <a:off x="7820801" y="132621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Virginia Workers’ Compensation Commission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305298-1031-4EE3-A5E0-F976EA756EEE}"/>
              </a:ext>
            </a:extLst>
          </p:cNvPr>
          <p:cNvSpPr txBox="1"/>
          <p:nvPr userDrawn="1"/>
        </p:nvSpPr>
        <p:spPr>
          <a:xfrm>
            <a:off x="7829422" y="353370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0" dirty="0">
                <a:latin typeface="+mn-lt"/>
                <a:cs typeface="Arial" panose="020B0604020202020204" pitchFamily="34" charset="0"/>
              </a:rPr>
              <a:t>Claims Services</a:t>
            </a:r>
          </a:p>
        </p:txBody>
      </p:sp>
    </p:spTree>
    <p:extLst>
      <p:ext uri="{BB962C8B-B14F-4D97-AF65-F5344CB8AC3E}">
        <p14:creationId xmlns:p14="http://schemas.microsoft.com/office/powerpoint/2010/main" val="17667491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Box 177">
            <a:extLst>
              <a:ext uri="{FF2B5EF4-FFF2-40B4-BE49-F238E27FC236}">
                <a16:creationId xmlns:a16="http://schemas.microsoft.com/office/drawing/2014/main" id="{7CFE5FE6-F7BE-4E73-A97B-FC1BB929FFEA}"/>
              </a:ext>
            </a:extLst>
          </p:cNvPr>
          <p:cNvSpPr txBox="1"/>
          <p:nvPr userDrawn="1"/>
        </p:nvSpPr>
        <p:spPr>
          <a:xfrm>
            <a:off x="55364" y="172228"/>
            <a:ext cx="939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CMD |</a:t>
            </a: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23B2D2E-9441-4718-B7C1-F82016382E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41547" y="162180"/>
            <a:ext cx="4803112" cy="400110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5E9CFBF-843C-4702-A237-BB4F54A2B761}"/>
              </a:ext>
            </a:extLst>
          </p:cNvPr>
          <p:cNvGrpSpPr/>
          <p:nvPr userDrawn="1"/>
        </p:nvGrpSpPr>
        <p:grpSpPr>
          <a:xfrm>
            <a:off x="7425374" y="181933"/>
            <a:ext cx="420444" cy="420444"/>
            <a:chOff x="10058400" y="3566160"/>
            <a:chExt cx="1371600" cy="13716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703B2BE-B9A0-4DC7-9023-3077A62013C8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2CA73FF-0E7E-4145-8A2A-84D124F332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1A503C8C-57E3-43AB-B08D-95C95E27E1AA}"/>
              </a:ext>
            </a:extLst>
          </p:cNvPr>
          <p:cNvSpPr txBox="1"/>
          <p:nvPr userDrawn="1"/>
        </p:nvSpPr>
        <p:spPr>
          <a:xfrm>
            <a:off x="7820801" y="132621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Virginia Workers’ Compensation Commission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305298-1031-4EE3-A5E0-F976EA756EEE}"/>
              </a:ext>
            </a:extLst>
          </p:cNvPr>
          <p:cNvSpPr txBox="1"/>
          <p:nvPr userDrawn="1"/>
        </p:nvSpPr>
        <p:spPr>
          <a:xfrm>
            <a:off x="7829422" y="353370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0" dirty="0">
                <a:latin typeface="+mn-lt"/>
                <a:cs typeface="Arial" panose="020B0604020202020204" pitchFamily="34" charset="0"/>
              </a:rPr>
              <a:t>Correspondence Management</a:t>
            </a:r>
          </a:p>
        </p:txBody>
      </p:sp>
    </p:spTree>
    <p:extLst>
      <p:ext uri="{BB962C8B-B14F-4D97-AF65-F5344CB8AC3E}">
        <p14:creationId xmlns:p14="http://schemas.microsoft.com/office/powerpoint/2010/main" val="8153436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D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Box 177">
            <a:extLst>
              <a:ext uri="{FF2B5EF4-FFF2-40B4-BE49-F238E27FC236}">
                <a16:creationId xmlns:a16="http://schemas.microsoft.com/office/drawing/2014/main" id="{7CFE5FE6-F7BE-4E73-A97B-FC1BB929FFEA}"/>
              </a:ext>
            </a:extLst>
          </p:cNvPr>
          <p:cNvSpPr txBox="1"/>
          <p:nvPr userDrawn="1"/>
        </p:nvSpPr>
        <p:spPr>
          <a:xfrm>
            <a:off x="55364" y="172228"/>
            <a:ext cx="939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EDI |</a:t>
            </a: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23B2D2E-9441-4718-B7C1-F82016382E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74814" y="162180"/>
            <a:ext cx="4803112" cy="400110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5E9CFBF-843C-4702-A237-BB4F54A2B761}"/>
              </a:ext>
            </a:extLst>
          </p:cNvPr>
          <p:cNvGrpSpPr/>
          <p:nvPr userDrawn="1"/>
        </p:nvGrpSpPr>
        <p:grpSpPr>
          <a:xfrm>
            <a:off x="7425374" y="181933"/>
            <a:ext cx="420444" cy="420444"/>
            <a:chOff x="10058400" y="3566160"/>
            <a:chExt cx="1371600" cy="13716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703B2BE-B9A0-4DC7-9023-3077A62013C8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2CA73FF-0E7E-4145-8A2A-84D124F332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1A503C8C-57E3-43AB-B08D-95C95E27E1AA}"/>
              </a:ext>
            </a:extLst>
          </p:cNvPr>
          <p:cNvSpPr txBox="1"/>
          <p:nvPr userDrawn="1"/>
        </p:nvSpPr>
        <p:spPr>
          <a:xfrm>
            <a:off x="7820801" y="132621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Virginia Workers’ Compensation Commission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305298-1031-4EE3-A5E0-F976EA756EEE}"/>
              </a:ext>
            </a:extLst>
          </p:cNvPr>
          <p:cNvSpPr txBox="1"/>
          <p:nvPr userDrawn="1"/>
        </p:nvSpPr>
        <p:spPr>
          <a:xfrm>
            <a:off x="7829422" y="353370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0" dirty="0">
                <a:latin typeface="+mn-lt"/>
                <a:cs typeface="Arial" panose="020B0604020202020204" pitchFamily="34" charset="0"/>
              </a:rPr>
              <a:t>EDI – Quality Assurance</a:t>
            </a:r>
          </a:p>
        </p:txBody>
      </p:sp>
    </p:spTree>
    <p:extLst>
      <p:ext uri="{BB962C8B-B14F-4D97-AF65-F5344CB8AC3E}">
        <p14:creationId xmlns:p14="http://schemas.microsoft.com/office/powerpoint/2010/main" val="27148751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S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Box 177">
            <a:extLst>
              <a:ext uri="{FF2B5EF4-FFF2-40B4-BE49-F238E27FC236}">
                <a16:creationId xmlns:a16="http://schemas.microsoft.com/office/drawing/2014/main" id="{7CFE5FE6-F7BE-4E73-A97B-FC1BB929FFEA}"/>
              </a:ext>
            </a:extLst>
          </p:cNvPr>
          <p:cNvSpPr txBox="1"/>
          <p:nvPr userDrawn="1"/>
        </p:nvSpPr>
        <p:spPr>
          <a:xfrm>
            <a:off x="55364" y="172228"/>
            <a:ext cx="939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FSD |</a:t>
            </a: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23B2D2E-9441-4718-B7C1-F82016382E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2110" y="162180"/>
            <a:ext cx="4803112" cy="400110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5E9CFBF-843C-4702-A237-BB4F54A2B761}"/>
              </a:ext>
            </a:extLst>
          </p:cNvPr>
          <p:cNvGrpSpPr/>
          <p:nvPr userDrawn="1"/>
        </p:nvGrpSpPr>
        <p:grpSpPr>
          <a:xfrm>
            <a:off x="7425374" y="181933"/>
            <a:ext cx="420444" cy="420444"/>
            <a:chOff x="10058400" y="3566160"/>
            <a:chExt cx="1371600" cy="13716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703B2BE-B9A0-4DC7-9023-3077A62013C8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2CA73FF-0E7E-4145-8A2A-84D124F332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1A503C8C-57E3-43AB-B08D-95C95E27E1AA}"/>
              </a:ext>
            </a:extLst>
          </p:cNvPr>
          <p:cNvSpPr txBox="1"/>
          <p:nvPr userDrawn="1"/>
        </p:nvSpPr>
        <p:spPr>
          <a:xfrm>
            <a:off x="7820801" y="132621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Virginia Workers’ Compensation Commission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305298-1031-4EE3-A5E0-F976EA756EEE}"/>
              </a:ext>
            </a:extLst>
          </p:cNvPr>
          <p:cNvSpPr txBox="1"/>
          <p:nvPr userDrawn="1"/>
        </p:nvSpPr>
        <p:spPr>
          <a:xfrm>
            <a:off x="7829422" y="353370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0" dirty="0">
                <a:latin typeface="+mn-lt"/>
                <a:cs typeface="Arial" panose="020B0604020202020204" pitchFamily="34" charset="0"/>
              </a:rPr>
              <a:t>Financial Services</a:t>
            </a:r>
          </a:p>
        </p:txBody>
      </p:sp>
    </p:spTree>
    <p:extLst>
      <p:ext uri="{BB962C8B-B14F-4D97-AF65-F5344CB8AC3E}">
        <p14:creationId xmlns:p14="http://schemas.microsoft.com/office/powerpoint/2010/main" val="1401797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Box 177">
            <a:extLst>
              <a:ext uri="{FF2B5EF4-FFF2-40B4-BE49-F238E27FC236}">
                <a16:creationId xmlns:a16="http://schemas.microsoft.com/office/drawing/2014/main" id="{7CFE5FE6-F7BE-4E73-A97B-FC1BB929FFEA}"/>
              </a:ext>
            </a:extLst>
          </p:cNvPr>
          <p:cNvSpPr txBox="1"/>
          <p:nvPr userDrawn="1"/>
        </p:nvSpPr>
        <p:spPr>
          <a:xfrm>
            <a:off x="55364" y="172228"/>
            <a:ext cx="939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HR |</a:t>
            </a: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23B2D2E-9441-4718-B7C1-F82016382E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4299" y="162180"/>
            <a:ext cx="4803112" cy="400110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5E9CFBF-843C-4702-A237-BB4F54A2B761}"/>
              </a:ext>
            </a:extLst>
          </p:cNvPr>
          <p:cNvGrpSpPr/>
          <p:nvPr userDrawn="1"/>
        </p:nvGrpSpPr>
        <p:grpSpPr>
          <a:xfrm>
            <a:off x="7425374" y="181933"/>
            <a:ext cx="420444" cy="420444"/>
            <a:chOff x="10058400" y="3566160"/>
            <a:chExt cx="1371600" cy="13716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703B2BE-B9A0-4DC7-9023-3077A62013C8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2CA73FF-0E7E-4145-8A2A-84D124F332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1A503C8C-57E3-43AB-B08D-95C95E27E1AA}"/>
              </a:ext>
            </a:extLst>
          </p:cNvPr>
          <p:cNvSpPr txBox="1"/>
          <p:nvPr userDrawn="1"/>
        </p:nvSpPr>
        <p:spPr>
          <a:xfrm>
            <a:off x="7820801" y="132621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Virginia Workers’ Compensation Commission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305298-1031-4EE3-A5E0-F976EA756EEE}"/>
              </a:ext>
            </a:extLst>
          </p:cNvPr>
          <p:cNvSpPr txBox="1"/>
          <p:nvPr userDrawn="1"/>
        </p:nvSpPr>
        <p:spPr>
          <a:xfrm>
            <a:off x="7829422" y="353370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0" dirty="0">
                <a:latin typeface="+mn-lt"/>
                <a:cs typeface="Arial" panose="020B0604020202020204" pitchFamily="34" charset="0"/>
              </a:rPr>
              <a:t>Human Resources</a:t>
            </a:r>
          </a:p>
        </p:txBody>
      </p:sp>
    </p:spTree>
    <p:extLst>
      <p:ext uri="{BB962C8B-B14F-4D97-AF65-F5344CB8AC3E}">
        <p14:creationId xmlns:p14="http://schemas.microsoft.com/office/powerpoint/2010/main" val="3206290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Box 177">
            <a:extLst>
              <a:ext uri="{FF2B5EF4-FFF2-40B4-BE49-F238E27FC236}">
                <a16:creationId xmlns:a16="http://schemas.microsoft.com/office/drawing/2014/main" id="{7CFE5FE6-F7BE-4E73-A97B-FC1BB929FFEA}"/>
              </a:ext>
            </a:extLst>
          </p:cNvPr>
          <p:cNvSpPr txBox="1"/>
          <p:nvPr userDrawn="1"/>
        </p:nvSpPr>
        <p:spPr>
          <a:xfrm>
            <a:off x="55364" y="172228"/>
            <a:ext cx="939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IS |</a:t>
            </a: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23B2D2E-9441-4718-B7C1-F82016382E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1427" y="162180"/>
            <a:ext cx="4803112" cy="400110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5E9CFBF-843C-4702-A237-BB4F54A2B761}"/>
              </a:ext>
            </a:extLst>
          </p:cNvPr>
          <p:cNvGrpSpPr/>
          <p:nvPr userDrawn="1"/>
        </p:nvGrpSpPr>
        <p:grpSpPr>
          <a:xfrm>
            <a:off x="7425374" y="181933"/>
            <a:ext cx="420444" cy="420444"/>
            <a:chOff x="10058400" y="3566160"/>
            <a:chExt cx="1371600" cy="13716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703B2BE-B9A0-4DC7-9023-3077A62013C8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2CA73FF-0E7E-4145-8A2A-84D124F332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1A503C8C-57E3-43AB-B08D-95C95E27E1AA}"/>
              </a:ext>
            </a:extLst>
          </p:cNvPr>
          <p:cNvSpPr txBox="1"/>
          <p:nvPr userDrawn="1"/>
        </p:nvSpPr>
        <p:spPr>
          <a:xfrm>
            <a:off x="7820801" y="132621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Virginia Workers’ Compensation Commission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305298-1031-4EE3-A5E0-F976EA756EEE}"/>
              </a:ext>
            </a:extLst>
          </p:cNvPr>
          <p:cNvSpPr txBox="1"/>
          <p:nvPr userDrawn="1"/>
        </p:nvSpPr>
        <p:spPr>
          <a:xfrm>
            <a:off x="7829422" y="353370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0" dirty="0">
                <a:latin typeface="+mn-lt"/>
                <a:cs typeface="Arial" panose="020B0604020202020204" pitchFamily="34" charset="0"/>
              </a:rPr>
              <a:t>Information Systems</a:t>
            </a:r>
          </a:p>
        </p:txBody>
      </p:sp>
    </p:spTree>
    <p:extLst>
      <p:ext uri="{BB962C8B-B14F-4D97-AF65-F5344CB8AC3E}">
        <p14:creationId xmlns:p14="http://schemas.microsoft.com/office/powerpoint/2010/main" val="10504819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Box 177">
            <a:extLst>
              <a:ext uri="{FF2B5EF4-FFF2-40B4-BE49-F238E27FC236}">
                <a16:creationId xmlns:a16="http://schemas.microsoft.com/office/drawing/2014/main" id="{7CFE5FE6-F7BE-4E73-A97B-FC1BB929FFEA}"/>
              </a:ext>
            </a:extLst>
          </p:cNvPr>
          <p:cNvSpPr txBox="1"/>
          <p:nvPr userDrawn="1"/>
        </p:nvSpPr>
        <p:spPr>
          <a:xfrm>
            <a:off x="55364" y="172228"/>
            <a:ext cx="939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ICD |</a:t>
            </a: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23B2D2E-9441-4718-B7C1-F82016382E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66344" y="162180"/>
            <a:ext cx="4803112" cy="400110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5E9CFBF-843C-4702-A237-BB4F54A2B761}"/>
              </a:ext>
            </a:extLst>
          </p:cNvPr>
          <p:cNvGrpSpPr/>
          <p:nvPr userDrawn="1"/>
        </p:nvGrpSpPr>
        <p:grpSpPr>
          <a:xfrm>
            <a:off x="7425374" y="181933"/>
            <a:ext cx="420444" cy="420444"/>
            <a:chOff x="10058400" y="3566160"/>
            <a:chExt cx="1371600" cy="13716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703B2BE-B9A0-4DC7-9023-3077A62013C8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2CA73FF-0E7E-4145-8A2A-84D124F332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1A503C8C-57E3-43AB-B08D-95C95E27E1AA}"/>
              </a:ext>
            </a:extLst>
          </p:cNvPr>
          <p:cNvSpPr txBox="1"/>
          <p:nvPr userDrawn="1"/>
        </p:nvSpPr>
        <p:spPr>
          <a:xfrm>
            <a:off x="7820801" y="132621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Virginia Workers’ Compensation Commission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305298-1031-4EE3-A5E0-F976EA756EEE}"/>
              </a:ext>
            </a:extLst>
          </p:cNvPr>
          <p:cNvSpPr txBox="1"/>
          <p:nvPr userDrawn="1"/>
        </p:nvSpPr>
        <p:spPr>
          <a:xfrm>
            <a:off x="7829422" y="353370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0" dirty="0">
                <a:latin typeface="+mn-lt"/>
                <a:cs typeface="Arial" panose="020B0604020202020204" pitchFamily="34" charset="0"/>
              </a:rPr>
              <a:t>Insurance Compliance</a:t>
            </a:r>
          </a:p>
        </p:txBody>
      </p:sp>
    </p:spTree>
    <p:extLst>
      <p:ext uri="{BB962C8B-B14F-4D97-AF65-F5344CB8AC3E}">
        <p14:creationId xmlns:p14="http://schemas.microsoft.com/office/powerpoint/2010/main" val="2121884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Box 177">
            <a:extLst>
              <a:ext uri="{FF2B5EF4-FFF2-40B4-BE49-F238E27FC236}">
                <a16:creationId xmlns:a16="http://schemas.microsoft.com/office/drawing/2014/main" id="{7CFE5FE6-F7BE-4E73-A97B-FC1BB929FFEA}"/>
              </a:ext>
            </a:extLst>
          </p:cNvPr>
          <p:cNvSpPr txBox="1"/>
          <p:nvPr userDrawn="1"/>
        </p:nvSpPr>
        <p:spPr>
          <a:xfrm>
            <a:off x="55364" y="172228"/>
            <a:ext cx="1806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accent1">
                    <a:lumMod val="75000"/>
                  </a:schemeClr>
                </a:solidFill>
              </a:rPr>
              <a:t>CSD &amp; JUD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|</a:t>
            </a: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23B2D2E-9441-4718-B7C1-F82016382E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55899" y="162180"/>
            <a:ext cx="4803112" cy="400110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5E9CFBF-843C-4702-A237-BB4F54A2B761}"/>
              </a:ext>
            </a:extLst>
          </p:cNvPr>
          <p:cNvGrpSpPr/>
          <p:nvPr userDrawn="1"/>
        </p:nvGrpSpPr>
        <p:grpSpPr>
          <a:xfrm>
            <a:off x="7425374" y="181933"/>
            <a:ext cx="420444" cy="420444"/>
            <a:chOff x="10058400" y="3566160"/>
            <a:chExt cx="1371600" cy="13716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703B2BE-B9A0-4DC7-9023-3077A62013C8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2CA73FF-0E7E-4145-8A2A-84D124F332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1A503C8C-57E3-43AB-B08D-95C95E27E1AA}"/>
              </a:ext>
            </a:extLst>
          </p:cNvPr>
          <p:cNvSpPr txBox="1"/>
          <p:nvPr userDrawn="1"/>
        </p:nvSpPr>
        <p:spPr>
          <a:xfrm>
            <a:off x="7820801" y="132621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Virginia Workers’ Compensation Commission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305298-1031-4EE3-A5E0-F976EA756EEE}"/>
              </a:ext>
            </a:extLst>
          </p:cNvPr>
          <p:cNvSpPr txBox="1"/>
          <p:nvPr userDrawn="1"/>
        </p:nvSpPr>
        <p:spPr>
          <a:xfrm>
            <a:off x="7829422" y="353370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0" dirty="0">
                <a:latin typeface="+mn-lt"/>
                <a:cs typeface="Arial" panose="020B0604020202020204" pitchFamily="34" charset="0"/>
              </a:rPr>
              <a:t>Claims Services and Judicial</a:t>
            </a:r>
          </a:p>
        </p:txBody>
      </p:sp>
    </p:spTree>
    <p:extLst>
      <p:ext uri="{BB962C8B-B14F-4D97-AF65-F5344CB8AC3E}">
        <p14:creationId xmlns:p14="http://schemas.microsoft.com/office/powerpoint/2010/main" val="14116496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F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Box 177">
            <a:extLst>
              <a:ext uri="{FF2B5EF4-FFF2-40B4-BE49-F238E27FC236}">
                <a16:creationId xmlns:a16="http://schemas.microsoft.com/office/drawing/2014/main" id="{7CFE5FE6-F7BE-4E73-A97B-FC1BB929FFEA}"/>
              </a:ext>
            </a:extLst>
          </p:cNvPr>
          <p:cNvSpPr txBox="1"/>
          <p:nvPr userDrawn="1"/>
        </p:nvSpPr>
        <p:spPr>
          <a:xfrm>
            <a:off x="55364" y="172228"/>
            <a:ext cx="939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MFS |</a:t>
            </a: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23B2D2E-9441-4718-B7C1-F82016382E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6599" y="162180"/>
            <a:ext cx="4803112" cy="400110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5E9CFBF-843C-4702-A237-BB4F54A2B761}"/>
              </a:ext>
            </a:extLst>
          </p:cNvPr>
          <p:cNvGrpSpPr/>
          <p:nvPr userDrawn="1"/>
        </p:nvGrpSpPr>
        <p:grpSpPr>
          <a:xfrm>
            <a:off x="7425374" y="181933"/>
            <a:ext cx="420444" cy="420444"/>
            <a:chOff x="10058400" y="3566160"/>
            <a:chExt cx="1371600" cy="13716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703B2BE-B9A0-4DC7-9023-3077A62013C8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2CA73FF-0E7E-4145-8A2A-84D124F332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1A503C8C-57E3-43AB-B08D-95C95E27E1AA}"/>
              </a:ext>
            </a:extLst>
          </p:cNvPr>
          <p:cNvSpPr txBox="1"/>
          <p:nvPr userDrawn="1"/>
        </p:nvSpPr>
        <p:spPr>
          <a:xfrm>
            <a:off x="7820801" y="132621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Virginia Workers’ Compensation Commission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305298-1031-4EE3-A5E0-F976EA756EEE}"/>
              </a:ext>
            </a:extLst>
          </p:cNvPr>
          <p:cNvSpPr txBox="1"/>
          <p:nvPr userDrawn="1"/>
        </p:nvSpPr>
        <p:spPr>
          <a:xfrm>
            <a:off x="7829422" y="353370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0" dirty="0">
                <a:latin typeface="+mn-lt"/>
                <a:cs typeface="Arial" panose="020B0604020202020204" pitchFamily="34" charset="0"/>
              </a:rPr>
              <a:t>Medical Fee Services</a:t>
            </a:r>
          </a:p>
        </p:txBody>
      </p:sp>
    </p:spTree>
    <p:extLst>
      <p:ext uri="{BB962C8B-B14F-4D97-AF65-F5344CB8AC3E}">
        <p14:creationId xmlns:p14="http://schemas.microsoft.com/office/powerpoint/2010/main" val="3780831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partm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36061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3C9EB7C-392E-4207-90E1-672B8199B95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35639" y="1694163"/>
            <a:ext cx="9334936" cy="1815799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Insert Department Name Here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FF850A53-9765-485D-8FB6-3EA6EA05DFF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06981" y="3541078"/>
            <a:ext cx="7963593" cy="77361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Name Here, Insert Position Title Here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DD6FCBA-D02C-4D85-8E5A-20B947ED09D5}"/>
              </a:ext>
            </a:extLst>
          </p:cNvPr>
          <p:cNvGrpSpPr/>
          <p:nvPr userDrawn="1"/>
        </p:nvGrpSpPr>
        <p:grpSpPr>
          <a:xfrm>
            <a:off x="661555" y="2743200"/>
            <a:ext cx="1371600" cy="1371600"/>
            <a:chOff x="10058400" y="3566160"/>
            <a:chExt cx="1371600" cy="13716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3F75B1C-1205-4D15-8B81-1F13A5010FEE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DDB0B952-3221-4418-B29A-A6CF4224DC1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D047AAD6-CD09-442D-94F9-F270393CC47E}"/>
              </a:ext>
            </a:extLst>
          </p:cNvPr>
          <p:cNvSpPr txBox="1"/>
          <p:nvPr userDrawn="1"/>
        </p:nvSpPr>
        <p:spPr>
          <a:xfrm>
            <a:off x="2535639" y="3507826"/>
            <a:ext cx="1537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Presenter:</a:t>
            </a:r>
          </a:p>
        </p:txBody>
      </p:sp>
    </p:spTree>
    <p:extLst>
      <p:ext uri="{BB962C8B-B14F-4D97-AF65-F5344CB8AC3E}">
        <p14:creationId xmlns:p14="http://schemas.microsoft.com/office/powerpoint/2010/main" val="24930459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Box 177">
            <a:extLst>
              <a:ext uri="{FF2B5EF4-FFF2-40B4-BE49-F238E27FC236}">
                <a16:creationId xmlns:a16="http://schemas.microsoft.com/office/drawing/2014/main" id="{7CFE5FE6-F7BE-4E73-A97B-FC1BB929FFEA}"/>
              </a:ext>
            </a:extLst>
          </p:cNvPr>
          <p:cNvSpPr txBox="1"/>
          <p:nvPr userDrawn="1"/>
        </p:nvSpPr>
        <p:spPr>
          <a:xfrm>
            <a:off x="55364" y="172228"/>
            <a:ext cx="939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OSD |</a:t>
            </a: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23B2D2E-9441-4718-B7C1-F82016382E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6599" y="162180"/>
            <a:ext cx="4803112" cy="400110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5E9CFBF-843C-4702-A237-BB4F54A2B761}"/>
              </a:ext>
            </a:extLst>
          </p:cNvPr>
          <p:cNvGrpSpPr/>
          <p:nvPr userDrawn="1"/>
        </p:nvGrpSpPr>
        <p:grpSpPr>
          <a:xfrm>
            <a:off x="7425374" y="181933"/>
            <a:ext cx="420444" cy="420444"/>
            <a:chOff x="10058400" y="3566160"/>
            <a:chExt cx="1371600" cy="13716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703B2BE-B9A0-4DC7-9023-3077A62013C8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2CA73FF-0E7E-4145-8A2A-84D124F332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1A503C8C-57E3-43AB-B08D-95C95E27E1AA}"/>
              </a:ext>
            </a:extLst>
          </p:cNvPr>
          <p:cNvSpPr txBox="1"/>
          <p:nvPr userDrawn="1"/>
        </p:nvSpPr>
        <p:spPr>
          <a:xfrm>
            <a:off x="7820801" y="132621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Virginia Workers’ Compensation Commission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305298-1031-4EE3-A5E0-F976EA756EEE}"/>
              </a:ext>
            </a:extLst>
          </p:cNvPr>
          <p:cNvSpPr txBox="1"/>
          <p:nvPr userDrawn="1"/>
        </p:nvSpPr>
        <p:spPr>
          <a:xfrm>
            <a:off x="7829422" y="353370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0" dirty="0">
                <a:latin typeface="+mn-lt"/>
                <a:cs typeface="Arial" panose="020B0604020202020204" pitchFamily="34" charset="0"/>
              </a:rPr>
              <a:t>Outreach Services</a:t>
            </a:r>
          </a:p>
        </p:txBody>
      </p:sp>
    </p:spTree>
    <p:extLst>
      <p:ext uri="{BB962C8B-B14F-4D97-AF65-F5344CB8AC3E}">
        <p14:creationId xmlns:p14="http://schemas.microsoft.com/office/powerpoint/2010/main" val="32876556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Box 177">
            <a:extLst>
              <a:ext uri="{FF2B5EF4-FFF2-40B4-BE49-F238E27FC236}">
                <a16:creationId xmlns:a16="http://schemas.microsoft.com/office/drawing/2014/main" id="{7CFE5FE6-F7BE-4E73-A97B-FC1BB929FFEA}"/>
              </a:ext>
            </a:extLst>
          </p:cNvPr>
          <p:cNvSpPr txBox="1"/>
          <p:nvPr userDrawn="1"/>
        </p:nvSpPr>
        <p:spPr>
          <a:xfrm>
            <a:off x="55364" y="172228"/>
            <a:ext cx="939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PMO |</a:t>
            </a: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23B2D2E-9441-4718-B7C1-F82016382E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41547" y="162180"/>
            <a:ext cx="4803112" cy="400110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5E9CFBF-843C-4702-A237-BB4F54A2B761}"/>
              </a:ext>
            </a:extLst>
          </p:cNvPr>
          <p:cNvGrpSpPr/>
          <p:nvPr userDrawn="1"/>
        </p:nvGrpSpPr>
        <p:grpSpPr>
          <a:xfrm>
            <a:off x="7425374" y="181933"/>
            <a:ext cx="420444" cy="420444"/>
            <a:chOff x="10058400" y="3566160"/>
            <a:chExt cx="1371600" cy="13716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703B2BE-B9A0-4DC7-9023-3077A62013C8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2CA73FF-0E7E-4145-8A2A-84D124F332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1A503C8C-57E3-43AB-B08D-95C95E27E1AA}"/>
              </a:ext>
            </a:extLst>
          </p:cNvPr>
          <p:cNvSpPr txBox="1"/>
          <p:nvPr userDrawn="1"/>
        </p:nvSpPr>
        <p:spPr>
          <a:xfrm>
            <a:off x="7820801" y="132621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Virginia Workers’ Compensation Commission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305298-1031-4EE3-A5E0-F976EA756EEE}"/>
              </a:ext>
            </a:extLst>
          </p:cNvPr>
          <p:cNvSpPr txBox="1"/>
          <p:nvPr userDrawn="1"/>
        </p:nvSpPr>
        <p:spPr>
          <a:xfrm>
            <a:off x="7829422" y="353370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0" dirty="0">
                <a:latin typeface="+mn-lt"/>
                <a:cs typeface="Arial" panose="020B0604020202020204" pitchFamily="34" charset="0"/>
              </a:rPr>
              <a:t>Project Management Office</a:t>
            </a:r>
          </a:p>
        </p:txBody>
      </p:sp>
    </p:spTree>
    <p:extLst>
      <p:ext uri="{BB962C8B-B14F-4D97-AF65-F5344CB8AC3E}">
        <p14:creationId xmlns:p14="http://schemas.microsoft.com/office/powerpoint/2010/main" val="8319394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V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Box 177">
            <a:extLst>
              <a:ext uri="{FF2B5EF4-FFF2-40B4-BE49-F238E27FC236}">
                <a16:creationId xmlns:a16="http://schemas.microsoft.com/office/drawing/2014/main" id="{7CFE5FE6-F7BE-4E73-A97B-FC1BB929FFEA}"/>
              </a:ext>
            </a:extLst>
          </p:cNvPr>
          <p:cNvSpPr txBox="1"/>
          <p:nvPr userDrawn="1"/>
        </p:nvSpPr>
        <p:spPr>
          <a:xfrm>
            <a:off x="55364" y="172228"/>
            <a:ext cx="939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VVF |</a:t>
            </a: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23B2D2E-9441-4718-B7C1-F82016382E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42951" y="162180"/>
            <a:ext cx="4803112" cy="400110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5E9CFBF-843C-4702-A237-BB4F54A2B761}"/>
              </a:ext>
            </a:extLst>
          </p:cNvPr>
          <p:cNvGrpSpPr/>
          <p:nvPr userDrawn="1"/>
        </p:nvGrpSpPr>
        <p:grpSpPr>
          <a:xfrm>
            <a:off x="7425374" y="181933"/>
            <a:ext cx="420444" cy="420444"/>
            <a:chOff x="10058400" y="3566160"/>
            <a:chExt cx="1371600" cy="13716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703B2BE-B9A0-4DC7-9023-3077A62013C8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2CA73FF-0E7E-4145-8A2A-84D124F332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1A503C8C-57E3-43AB-B08D-95C95E27E1AA}"/>
              </a:ext>
            </a:extLst>
          </p:cNvPr>
          <p:cNvSpPr txBox="1"/>
          <p:nvPr userDrawn="1"/>
        </p:nvSpPr>
        <p:spPr>
          <a:xfrm>
            <a:off x="7820801" y="132621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Virginia Workers’ Compensation Commission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305298-1031-4EE3-A5E0-F976EA756EEE}"/>
              </a:ext>
            </a:extLst>
          </p:cNvPr>
          <p:cNvSpPr txBox="1"/>
          <p:nvPr userDrawn="1"/>
        </p:nvSpPr>
        <p:spPr>
          <a:xfrm>
            <a:off x="7829422" y="353370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0" dirty="0">
                <a:latin typeface="+mn-lt"/>
                <a:cs typeface="Arial" panose="020B0604020202020204" pitchFamily="34" charset="0"/>
              </a:rPr>
              <a:t>Virginia Victims Fund</a:t>
            </a:r>
          </a:p>
        </p:txBody>
      </p:sp>
    </p:spTree>
    <p:extLst>
      <p:ext uri="{BB962C8B-B14F-4D97-AF65-F5344CB8AC3E}">
        <p14:creationId xmlns:p14="http://schemas.microsoft.com/office/powerpoint/2010/main" val="132760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36061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3C9EB7C-392E-4207-90E1-672B8199B95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35639" y="1694163"/>
            <a:ext cx="8131215" cy="1815799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FF850A53-9765-485D-8FB6-3EA6EA05DFF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35639" y="3541078"/>
            <a:ext cx="8131215" cy="77361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subtitle here.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DD6FCBA-D02C-4D85-8E5A-20B947ED09D5}"/>
              </a:ext>
            </a:extLst>
          </p:cNvPr>
          <p:cNvGrpSpPr/>
          <p:nvPr userDrawn="1"/>
        </p:nvGrpSpPr>
        <p:grpSpPr>
          <a:xfrm>
            <a:off x="661555" y="2743200"/>
            <a:ext cx="1371600" cy="1371600"/>
            <a:chOff x="10058400" y="3566160"/>
            <a:chExt cx="1371600" cy="13716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3F75B1C-1205-4D15-8B81-1F13A5010FEE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DDB0B952-3221-4418-B29A-A6CF4224DC1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8096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36061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3C9EB7C-392E-4207-90E1-672B8199B95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35639" y="2521100"/>
            <a:ext cx="8131215" cy="18157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B67C6C-2A7C-4E92-99E8-87A0DC13B778}"/>
              </a:ext>
            </a:extLst>
          </p:cNvPr>
          <p:cNvGrpSpPr/>
          <p:nvPr userDrawn="1"/>
        </p:nvGrpSpPr>
        <p:grpSpPr>
          <a:xfrm>
            <a:off x="661555" y="2743200"/>
            <a:ext cx="1371600" cy="1371600"/>
            <a:chOff x="10058400" y="3566160"/>
            <a:chExt cx="1371600" cy="13716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E979097-8A8F-4F37-A329-D3651B91A2B3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4A45362C-DE04-4642-95FC-C5BE9EABD19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72539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9327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625"/>
            <a:ext cx="12192000" cy="93272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300" b="1" baseline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196791" y="3187148"/>
            <a:ext cx="2754989" cy="141642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time here.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6618000"/>
            <a:ext cx="12192000" cy="2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8110197B-A6CC-4089-8770-8FB21AF5AFAC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689598" y="1257546"/>
            <a:ext cx="3318362" cy="1816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D85E8F0A-6C37-425B-91AA-363766B3E86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96791" y="3324429"/>
            <a:ext cx="2754989" cy="4572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here.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02BEAD35-FFB9-4EF9-A88E-AD6C9A8DC91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9597" y="3187148"/>
            <a:ext cx="507194" cy="141642"/>
          </a:xfrm>
          <a:prstGeom prst="rect">
            <a:avLst/>
          </a:prstGeom>
        </p:spPr>
        <p:txBody>
          <a:bodyPr tIns="0" bIns="0" anchor="b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JAN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AB5EA8F5-F3C7-4E91-8DF9-7CBBD158DA9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9596" y="3324428"/>
            <a:ext cx="507194" cy="140745"/>
          </a:xfrm>
          <a:prstGeom prst="rect">
            <a:avLst/>
          </a:prstGeom>
        </p:spPr>
        <p:txBody>
          <a:bodyPr tIns="0" bIns="0" anchor="t"/>
          <a:lstStyle>
            <a:lvl1pPr marL="0" indent="0" algn="ctr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XX</a:t>
            </a:r>
          </a:p>
        </p:txBody>
      </p:sp>
      <p:sp>
        <p:nvSpPr>
          <p:cNvPr id="20" name="Text Placeholder 9">
            <a:extLst>
              <a:ext uri="{FF2B5EF4-FFF2-40B4-BE49-F238E27FC236}">
                <a16:creationId xmlns:a16="http://schemas.microsoft.com/office/drawing/2014/main" id="{B775A122-C3B6-4941-8271-C3F178A8D9F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96791" y="5879381"/>
            <a:ext cx="2754989" cy="141642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time here.</a:t>
            </a:r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E1C5ACC8-0A1E-4780-8B30-6C5FD78ADF54}"/>
              </a:ext>
            </a:extLst>
          </p:cNvPr>
          <p:cNvSpPr>
            <a:spLocks noGrp="1"/>
          </p:cNvSpPr>
          <p:nvPr>
            <p:ph type="pic" idx="18" hasCustomPrompt="1"/>
          </p:nvPr>
        </p:nvSpPr>
        <p:spPr>
          <a:xfrm>
            <a:off x="689598" y="3949779"/>
            <a:ext cx="3318362" cy="1816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2" name="Text Placeholder 9">
            <a:extLst>
              <a:ext uri="{FF2B5EF4-FFF2-40B4-BE49-F238E27FC236}">
                <a16:creationId xmlns:a16="http://schemas.microsoft.com/office/drawing/2014/main" id="{1D118E54-A476-4739-AD3B-C1A828B8B95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196791" y="6016662"/>
            <a:ext cx="2754989" cy="4572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here.</a:t>
            </a:r>
          </a:p>
        </p:txBody>
      </p:sp>
      <p:sp>
        <p:nvSpPr>
          <p:cNvPr id="23" name="Text Placeholder 9">
            <a:extLst>
              <a:ext uri="{FF2B5EF4-FFF2-40B4-BE49-F238E27FC236}">
                <a16:creationId xmlns:a16="http://schemas.microsoft.com/office/drawing/2014/main" id="{3C3EC58A-9986-44B4-B0C0-F02FCB67A6F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9597" y="5879381"/>
            <a:ext cx="507194" cy="141642"/>
          </a:xfrm>
          <a:prstGeom prst="rect">
            <a:avLst/>
          </a:prstGeom>
        </p:spPr>
        <p:txBody>
          <a:bodyPr tIns="0" bIns="0" anchor="b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JAN</a:t>
            </a:r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76BF3CE2-C6D7-4BB2-8C29-EF122A4A3BC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89596" y="6016661"/>
            <a:ext cx="507194" cy="140745"/>
          </a:xfrm>
          <a:prstGeom prst="rect">
            <a:avLst/>
          </a:prstGeom>
        </p:spPr>
        <p:txBody>
          <a:bodyPr tIns="0" bIns="0" anchor="t"/>
          <a:lstStyle>
            <a:lvl1pPr marL="0" indent="0" algn="ctr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XX</a:t>
            </a:r>
          </a:p>
        </p:txBody>
      </p:sp>
      <p:sp>
        <p:nvSpPr>
          <p:cNvPr id="26" name="Text Placeholder 9">
            <a:extLst>
              <a:ext uri="{FF2B5EF4-FFF2-40B4-BE49-F238E27FC236}">
                <a16:creationId xmlns:a16="http://schemas.microsoft.com/office/drawing/2014/main" id="{BC727410-25A4-473D-A509-A227C8B4E1E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657081" y="3187148"/>
            <a:ext cx="2754989" cy="141642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time here.</a:t>
            </a:r>
          </a:p>
        </p:txBody>
      </p:sp>
      <p:sp>
        <p:nvSpPr>
          <p:cNvPr id="27" name="Picture Placeholder 2">
            <a:extLst>
              <a:ext uri="{FF2B5EF4-FFF2-40B4-BE49-F238E27FC236}">
                <a16:creationId xmlns:a16="http://schemas.microsoft.com/office/drawing/2014/main" id="{73B84A4B-CCEE-47B1-8DA6-365E736B7BB6}"/>
              </a:ext>
            </a:extLst>
          </p:cNvPr>
          <p:cNvSpPr>
            <a:spLocks noGrp="1"/>
          </p:cNvSpPr>
          <p:nvPr>
            <p:ph type="pic" idx="23" hasCustomPrompt="1"/>
          </p:nvPr>
        </p:nvSpPr>
        <p:spPr>
          <a:xfrm>
            <a:off x="8149888" y="1257546"/>
            <a:ext cx="3318362" cy="1816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8" name="Text Placeholder 9">
            <a:extLst>
              <a:ext uri="{FF2B5EF4-FFF2-40B4-BE49-F238E27FC236}">
                <a16:creationId xmlns:a16="http://schemas.microsoft.com/office/drawing/2014/main" id="{A6077DAE-B6D3-46F8-885E-3FE3C8BED3D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657081" y="3324429"/>
            <a:ext cx="2754989" cy="4572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here.</a:t>
            </a:r>
          </a:p>
        </p:txBody>
      </p:sp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1F968A87-7B20-47C6-81E1-115F10DDF93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149887" y="3187148"/>
            <a:ext cx="507194" cy="141642"/>
          </a:xfrm>
          <a:prstGeom prst="rect">
            <a:avLst/>
          </a:prstGeom>
        </p:spPr>
        <p:txBody>
          <a:bodyPr tIns="0" bIns="0" anchor="b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JAN</a:t>
            </a:r>
          </a:p>
        </p:txBody>
      </p:sp>
      <p:sp>
        <p:nvSpPr>
          <p:cNvPr id="30" name="Text Placeholder 9">
            <a:extLst>
              <a:ext uri="{FF2B5EF4-FFF2-40B4-BE49-F238E27FC236}">
                <a16:creationId xmlns:a16="http://schemas.microsoft.com/office/drawing/2014/main" id="{A0C8AE3F-4BF7-4FE5-A37A-A92A76AD5D0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149886" y="3324428"/>
            <a:ext cx="507194" cy="140745"/>
          </a:xfrm>
          <a:prstGeom prst="rect">
            <a:avLst/>
          </a:prstGeom>
        </p:spPr>
        <p:txBody>
          <a:bodyPr tIns="0" bIns="0" anchor="t"/>
          <a:lstStyle>
            <a:lvl1pPr marL="0" indent="0" algn="ctr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XX</a:t>
            </a:r>
          </a:p>
        </p:txBody>
      </p:sp>
      <p:sp>
        <p:nvSpPr>
          <p:cNvPr id="31" name="Text Placeholder 9">
            <a:extLst>
              <a:ext uri="{FF2B5EF4-FFF2-40B4-BE49-F238E27FC236}">
                <a16:creationId xmlns:a16="http://schemas.microsoft.com/office/drawing/2014/main" id="{2BF03273-3BBD-47DA-9360-833D02755ED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657081" y="5879381"/>
            <a:ext cx="2754989" cy="141642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time here.</a:t>
            </a:r>
          </a:p>
        </p:txBody>
      </p:sp>
      <p:sp>
        <p:nvSpPr>
          <p:cNvPr id="32" name="Picture Placeholder 2">
            <a:extLst>
              <a:ext uri="{FF2B5EF4-FFF2-40B4-BE49-F238E27FC236}">
                <a16:creationId xmlns:a16="http://schemas.microsoft.com/office/drawing/2014/main" id="{20840724-22D6-4C96-80FB-09DCFD3A60C5}"/>
              </a:ext>
            </a:extLst>
          </p:cNvPr>
          <p:cNvSpPr>
            <a:spLocks noGrp="1"/>
          </p:cNvSpPr>
          <p:nvPr>
            <p:ph type="pic" idx="28" hasCustomPrompt="1"/>
          </p:nvPr>
        </p:nvSpPr>
        <p:spPr>
          <a:xfrm>
            <a:off x="8149888" y="3949779"/>
            <a:ext cx="3318362" cy="1816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3" name="Text Placeholder 9">
            <a:extLst>
              <a:ext uri="{FF2B5EF4-FFF2-40B4-BE49-F238E27FC236}">
                <a16:creationId xmlns:a16="http://schemas.microsoft.com/office/drawing/2014/main" id="{9295C7CB-069D-4C33-BAC0-E0D9C19069B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657081" y="6016662"/>
            <a:ext cx="2754989" cy="4572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here.</a:t>
            </a:r>
          </a:p>
        </p:txBody>
      </p:sp>
      <p:sp>
        <p:nvSpPr>
          <p:cNvPr id="34" name="Text Placeholder 9">
            <a:extLst>
              <a:ext uri="{FF2B5EF4-FFF2-40B4-BE49-F238E27FC236}">
                <a16:creationId xmlns:a16="http://schemas.microsoft.com/office/drawing/2014/main" id="{DFE750F6-18EA-438A-92E8-AAF4DC8D942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149887" y="5879381"/>
            <a:ext cx="507194" cy="141642"/>
          </a:xfrm>
          <a:prstGeom prst="rect">
            <a:avLst/>
          </a:prstGeom>
        </p:spPr>
        <p:txBody>
          <a:bodyPr tIns="0" bIns="0" anchor="b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JAN</a:t>
            </a:r>
          </a:p>
        </p:txBody>
      </p:sp>
      <p:sp>
        <p:nvSpPr>
          <p:cNvPr id="35" name="Text Placeholder 9">
            <a:extLst>
              <a:ext uri="{FF2B5EF4-FFF2-40B4-BE49-F238E27FC236}">
                <a16:creationId xmlns:a16="http://schemas.microsoft.com/office/drawing/2014/main" id="{4152053E-D285-4BF4-92EB-42FF47DD98A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149886" y="6016661"/>
            <a:ext cx="507194" cy="140745"/>
          </a:xfrm>
          <a:prstGeom prst="rect">
            <a:avLst/>
          </a:prstGeom>
        </p:spPr>
        <p:txBody>
          <a:bodyPr tIns="0" bIns="0" anchor="t"/>
          <a:lstStyle>
            <a:lvl1pPr marL="0" indent="0" algn="ctr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XX</a:t>
            </a:r>
          </a:p>
        </p:txBody>
      </p:sp>
      <p:sp>
        <p:nvSpPr>
          <p:cNvPr id="36" name="Text Placeholder 9">
            <a:extLst>
              <a:ext uri="{FF2B5EF4-FFF2-40B4-BE49-F238E27FC236}">
                <a16:creationId xmlns:a16="http://schemas.microsoft.com/office/drawing/2014/main" id="{13C446FD-0CFF-4BE4-B453-7EBD0E897B8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926936" y="3187148"/>
            <a:ext cx="2754989" cy="141642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time here.</a:t>
            </a:r>
          </a:p>
        </p:txBody>
      </p:sp>
      <p:sp>
        <p:nvSpPr>
          <p:cNvPr id="37" name="Picture Placeholder 2">
            <a:extLst>
              <a:ext uri="{FF2B5EF4-FFF2-40B4-BE49-F238E27FC236}">
                <a16:creationId xmlns:a16="http://schemas.microsoft.com/office/drawing/2014/main" id="{8B61E46A-715D-43A0-A1EC-F3962EB9662B}"/>
              </a:ext>
            </a:extLst>
          </p:cNvPr>
          <p:cNvSpPr>
            <a:spLocks noGrp="1"/>
          </p:cNvSpPr>
          <p:nvPr>
            <p:ph type="pic" idx="33" hasCustomPrompt="1"/>
          </p:nvPr>
        </p:nvSpPr>
        <p:spPr>
          <a:xfrm>
            <a:off x="4419743" y="1257546"/>
            <a:ext cx="3318362" cy="1816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8" name="Text Placeholder 9">
            <a:extLst>
              <a:ext uri="{FF2B5EF4-FFF2-40B4-BE49-F238E27FC236}">
                <a16:creationId xmlns:a16="http://schemas.microsoft.com/office/drawing/2014/main" id="{8F13F86B-C0A8-42A8-A17E-A4A7001E8F50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926936" y="3324429"/>
            <a:ext cx="2754989" cy="4572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here.</a:t>
            </a:r>
          </a:p>
        </p:txBody>
      </p:sp>
      <p:sp>
        <p:nvSpPr>
          <p:cNvPr id="39" name="Text Placeholder 9">
            <a:extLst>
              <a:ext uri="{FF2B5EF4-FFF2-40B4-BE49-F238E27FC236}">
                <a16:creationId xmlns:a16="http://schemas.microsoft.com/office/drawing/2014/main" id="{62499802-F552-4D67-83DE-DD78FC95483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419742" y="3187148"/>
            <a:ext cx="507194" cy="141642"/>
          </a:xfrm>
          <a:prstGeom prst="rect">
            <a:avLst/>
          </a:prstGeom>
        </p:spPr>
        <p:txBody>
          <a:bodyPr tIns="0" bIns="0" anchor="b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JAN</a:t>
            </a:r>
          </a:p>
        </p:txBody>
      </p:sp>
      <p:sp>
        <p:nvSpPr>
          <p:cNvPr id="40" name="Text Placeholder 9">
            <a:extLst>
              <a:ext uri="{FF2B5EF4-FFF2-40B4-BE49-F238E27FC236}">
                <a16:creationId xmlns:a16="http://schemas.microsoft.com/office/drawing/2014/main" id="{18B0BE8D-25BF-400E-B272-6CECC334331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419741" y="3324428"/>
            <a:ext cx="507194" cy="140745"/>
          </a:xfrm>
          <a:prstGeom prst="rect">
            <a:avLst/>
          </a:prstGeom>
        </p:spPr>
        <p:txBody>
          <a:bodyPr tIns="0" bIns="0" anchor="t"/>
          <a:lstStyle>
            <a:lvl1pPr marL="0" indent="0" algn="ctr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XX</a:t>
            </a:r>
          </a:p>
        </p:txBody>
      </p:sp>
      <p:sp>
        <p:nvSpPr>
          <p:cNvPr id="41" name="Text Placeholder 9">
            <a:extLst>
              <a:ext uri="{FF2B5EF4-FFF2-40B4-BE49-F238E27FC236}">
                <a16:creationId xmlns:a16="http://schemas.microsoft.com/office/drawing/2014/main" id="{0AF86DDE-539B-4BB0-A9EB-AAC767BD4EC9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926936" y="5879381"/>
            <a:ext cx="2754989" cy="141642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time here.</a:t>
            </a:r>
          </a:p>
        </p:txBody>
      </p:sp>
      <p:sp>
        <p:nvSpPr>
          <p:cNvPr id="42" name="Picture Placeholder 2">
            <a:extLst>
              <a:ext uri="{FF2B5EF4-FFF2-40B4-BE49-F238E27FC236}">
                <a16:creationId xmlns:a16="http://schemas.microsoft.com/office/drawing/2014/main" id="{769A11E0-DFBC-4168-A1E9-01C388874DA7}"/>
              </a:ext>
            </a:extLst>
          </p:cNvPr>
          <p:cNvSpPr>
            <a:spLocks noGrp="1"/>
          </p:cNvSpPr>
          <p:nvPr>
            <p:ph type="pic" idx="38" hasCustomPrompt="1"/>
          </p:nvPr>
        </p:nvSpPr>
        <p:spPr>
          <a:xfrm>
            <a:off x="4419743" y="3949779"/>
            <a:ext cx="3318362" cy="1816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43" name="Text Placeholder 9">
            <a:extLst>
              <a:ext uri="{FF2B5EF4-FFF2-40B4-BE49-F238E27FC236}">
                <a16:creationId xmlns:a16="http://schemas.microsoft.com/office/drawing/2014/main" id="{B934DA27-1D3C-4391-81CA-83AA26D851B8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4926936" y="6016662"/>
            <a:ext cx="2754989" cy="4572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here.</a:t>
            </a:r>
          </a:p>
        </p:txBody>
      </p:sp>
      <p:sp>
        <p:nvSpPr>
          <p:cNvPr id="44" name="Text Placeholder 9">
            <a:extLst>
              <a:ext uri="{FF2B5EF4-FFF2-40B4-BE49-F238E27FC236}">
                <a16:creationId xmlns:a16="http://schemas.microsoft.com/office/drawing/2014/main" id="{A0EAB257-27E2-4B96-8E4C-E0925B27A15B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4419742" y="5879381"/>
            <a:ext cx="507194" cy="141642"/>
          </a:xfrm>
          <a:prstGeom prst="rect">
            <a:avLst/>
          </a:prstGeom>
        </p:spPr>
        <p:txBody>
          <a:bodyPr tIns="0" bIns="0" anchor="b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JAN</a:t>
            </a:r>
          </a:p>
        </p:txBody>
      </p:sp>
      <p:sp>
        <p:nvSpPr>
          <p:cNvPr id="45" name="Text Placeholder 9">
            <a:extLst>
              <a:ext uri="{FF2B5EF4-FFF2-40B4-BE49-F238E27FC236}">
                <a16:creationId xmlns:a16="http://schemas.microsoft.com/office/drawing/2014/main" id="{7938703B-046D-4EC6-8F19-30A36BCA7FA2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419741" y="6016661"/>
            <a:ext cx="507194" cy="140745"/>
          </a:xfrm>
          <a:prstGeom prst="rect">
            <a:avLst/>
          </a:prstGeom>
        </p:spPr>
        <p:txBody>
          <a:bodyPr tIns="0" bIns="0" anchor="t"/>
          <a:lstStyle>
            <a:lvl1pPr marL="0" indent="0" algn="ctr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1456109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0923755F-AC42-45A9-94FD-4ED7E43992C9}"/>
              </a:ext>
            </a:extLst>
          </p:cNvPr>
          <p:cNvGrpSpPr/>
          <p:nvPr userDrawn="1"/>
        </p:nvGrpSpPr>
        <p:grpSpPr>
          <a:xfrm>
            <a:off x="0" y="-23376"/>
            <a:ext cx="12258675" cy="1288296"/>
            <a:chOff x="0" y="-23376"/>
            <a:chExt cx="12258675" cy="12882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267656E-AC3A-4CD2-82C1-348EA9213D5E}"/>
                </a:ext>
              </a:extLst>
            </p:cNvPr>
            <p:cNvSpPr/>
            <p:nvPr userDrawn="1"/>
          </p:nvSpPr>
          <p:spPr>
            <a:xfrm>
              <a:off x="0" y="0"/>
              <a:ext cx="12192000" cy="1264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3D5835A2-E3F4-4737-8191-B86FC005DFCF}"/>
                </a:ext>
              </a:extLst>
            </p:cNvPr>
            <p:cNvGrpSpPr/>
            <p:nvPr userDrawn="1"/>
          </p:nvGrpSpPr>
          <p:grpSpPr>
            <a:xfrm>
              <a:off x="1803183" y="-23376"/>
              <a:ext cx="10455492" cy="655835"/>
              <a:chOff x="1803183" y="-23376"/>
              <a:chExt cx="10455492" cy="655835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2A0A83F-0DDD-45EC-8C1A-D0FB6A112DBF}"/>
                  </a:ext>
                </a:extLst>
              </p:cNvPr>
              <p:cNvSpPr/>
              <p:nvPr userDrawn="1"/>
            </p:nvSpPr>
            <p:spPr>
              <a:xfrm>
                <a:off x="2929037" y="-8872"/>
                <a:ext cx="9329638" cy="6413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Flowchart: Data 17">
                <a:extLst>
                  <a:ext uri="{FF2B5EF4-FFF2-40B4-BE49-F238E27FC236}">
                    <a16:creationId xmlns:a16="http://schemas.microsoft.com/office/drawing/2014/main" id="{D14CB6E2-932F-4B0A-ADBE-11CA0E985054}"/>
                  </a:ext>
                </a:extLst>
              </p:cNvPr>
              <p:cNvSpPr/>
              <p:nvPr userDrawn="1"/>
            </p:nvSpPr>
            <p:spPr>
              <a:xfrm flipV="1">
                <a:off x="1803183" y="-23376"/>
                <a:ext cx="2749767" cy="655835"/>
              </a:xfrm>
              <a:prstGeom prst="flowChartInputOutp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FCDC057-2EA5-4F94-8AB8-AB09455352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36897"/>
            <a:ext cx="10515600" cy="63689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r"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4D517-5985-49F9-A44B-3ADEBDFE2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94ED2-B9AC-4592-AAB4-0F5BCA46E7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448DEE-CBC9-4428-8836-54544FB04FE4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9E57A-D9D3-41B3-A80D-9B53A7B62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B4DC3-CB61-451B-9351-6D4F22BF3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72D693-2AC7-4004-B304-C7775FBA550B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EF84CC0-5A45-4973-B47A-DE90441D53F5}"/>
              </a:ext>
            </a:extLst>
          </p:cNvPr>
          <p:cNvGrpSpPr/>
          <p:nvPr userDrawn="1"/>
        </p:nvGrpSpPr>
        <p:grpSpPr>
          <a:xfrm>
            <a:off x="196215" y="135023"/>
            <a:ext cx="641985" cy="641985"/>
            <a:chOff x="10058400" y="3566160"/>
            <a:chExt cx="1371600" cy="13716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FAC79052-AEA5-485B-8A86-ABA25DD845E0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D8F93D18-3D3B-4533-BD4F-8E04D4EEA0D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32525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F9B017-D054-44CF-ADEA-8F77E1F411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448DEE-CBC9-4428-8836-54544FB04FE4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A16691-82C2-41A7-B4FD-40F9D3F44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6DE4DD-89DC-4436-9B97-9001734A0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72D693-2AC7-4004-B304-C7775FBA550B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D02D683-2579-4C08-AA59-D6BB2E271B3B}"/>
              </a:ext>
            </a:extLst>
          </p:cNvPr>
          <p:cNvGrpSpPr/>
          <p:nvPr userDrawn="1"/>
        </p:nvGrpSpPr>
        <p:grpSpPr>
          <a:xfrm>
            <a:off x="0" y="-23376"/>
            <a:ext cx="12258675" cy="1288296"/>
            <a:chOff x="0" y="-23376"/>
            <a:chExt cx="12258675" cy="1288296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1E184C9-9315-40F3-ABEC-FDC876CCF549}"/>
                </a:ext>
              </a:extLst>
            </p:cNvPr>
            <p:cNvSpPr/>
            <p:nvPr userDrawn="1"/>
          </p:nvSpPr>
          <p:spPr>
            <a:xfrm>
              <a:off x="0" y="0"/>
              <a:ext cx="12192000" cy="1264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88504018-88B2-4C3F-81AB-DD2FAB945585}"/>
                </a:ext>
              </a:extLst>
            </p:cNvPr>
            <p:cNvGrpSpPr/>
            <p:nvPr userDrawn="1"/>
          </p:nvGrpSpPr>
          <p:grpSpPr>
            <a:xfrm>
              <a:off x="1803183" y="-23376"/>
              <a:ext cx="10455492" cy="655835"/>
              <a:chOff x="1803183" y="-23376"/>
              <a:chExt cx="10455492" cy="655835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9A69F427-5E7C-40DF-9DD4-3D9BBE57CA03}"/>
                  </a:ext>
                </a:extLst>
              </p:cNvPr>
              <p:cNvSpPr/>
              <p:nvPr userDrawn="1"/>
            </p:nvSpPr>
            <p:spPr>
              <a:xfrm>
                <a:off x="2929037" y="-8872"/>
                <a:ext cx="9329638" cy="6413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Flowchart: Data 19">
                <a:extLst>
                  <a:ext uri="{FF2B5EF4-FFF2-40B4-BE49-F238E27FC236}">
                    <a16:creationId xmlns:a16="http://schemas.microsoft.com/office/drawing/2014/main" id="{E3C35A17-EF42-4935-A01C-02A3C80B84FF}"/>
                  </a:ext>
                </a:extLst>
              </p:cNvPr>
              <p:cNvSpPr/>
              <p:nvPr userDrawn="1"/>
            </p:nvSpPr>
            <p:spPr>
              <a:xfrm flipV="1">
                <a:off x="1803183" y="-23376"/>
                <a:ext cx="2749767" cy="655835"/>
              </a:xfrm>
              <a:prstGeom prst="flowChartInputOutp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21" name="Title 1">
            <a:extLst>
              <a:ext uri="{FF2B5EF4-FFF2-40B4-BE49-F238E27FC236}">
                <a16:creationId xmlns:a16="http://schemas.microsoft.com/office/drawing/2014/main" id="{81E52759-F9AD-456F-A052-24EA0BB6EE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36897"/>
            <a:ext cx="10515600" cy="63689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r"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A794B96-029E-4E2C-9B22-F3DB92D69528}"/>
              </a:ext>
            </a:extLst>
          </p:cNvPr>
          <p:cNvGrpSpPr/>
          <p:nvPr userDrawn="1"/>
        </p:nvGrpSpPr>
        <p:grpSpPr>
          <a:xfrm>
            <a:off x="196215" y="135023"/>
            <a:ext cx="641985" cy="641985"/>
            <a:chOff x="10058400" y="3566160"/>
            <a:chExt cx="1371600" cy="13716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DCEA674-8566-4AB4-916C-FD6EC1D8CBC3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F95BA8EC-C0E6-4CC4-BA27-DBEE6C87FD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24435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5293A-F5F6-4A28-83B0-C3CDC81BE5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7D2E7C-26AB-4326-BD10-470AF6F38F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59059E-CE9C-41F6-94D9-3FC64698B5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448DEE-CBC9-4428-8836-54544FB04FE4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23433F-36E0-4B68-A552-171A09CA7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85E775-5930-4450-81CA-CDC39E45B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72D693-2AC7-4004-B304-C7775FBA550B}" type="slidenum">
              <a:rPr lang="en-US" smtClean="0"/>
              <a:t>‹#›</a:t>
            </a:fld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D4B4B60-BD42-4A0D-BBB9-ADE7CCAAD23D}"/>
              </a:ext>
            </a:extLst>
          </p:cNvPr>
          <p:cNvGrpSpPr/>
          <p:nvPr userDrawn="1"/>
        </p:nvGrpSpPr>
        <p:grpSpPr>
          <a:xfrm>
            <a:off x="0" y="-23376"/>
            <a:ext cx="12258675" cy="1288296"/>
            <a:chOff x="0" y="-23376"/>
            <a:chExt cx="12258675" cy="1288296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862A87F-E328-4285-A398-4785D50A342A}"/>
                </a:ext>
              </a:extLst>
            </p:cNvPr>
            <p:cNvSpPr/>
            <p:nvPr userDrawn="1"/>
          </p:nvSpPr>
          <p:spPr>
            <a:xfrm>
              <a:off x="0" y="0"/>
              <a:ext cx="12192000" cy="1264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30D43383-CDE6-4F22-847C-9AC756041264}"/>
                </a:ext>
              </a:extLst>
            </p:cNvPr>
            <p:cNvGrpSpPr/>
            <p:nvPr userDrawn="1"/>
          </p:nvGrpSpPr>
          <p:grpSpPr>
            <a:xfrm>
              <a:off x="1803183" y="-23376"/>
              <a:ext cx="10455492" cy="655835"/>
              <a:chOff x="1803183" y="-23376"/>
              <a:chExt cx="10455492" cy="655835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9AF806B0-8579-450E-B6D0-1D706D36245F}"/>
                  </a:ext>
                </a:extLst>
              </p:cNvPr>
              <p:cNvSpPr/>
              <p:nvPr userDrawn="1"/>
            </p:nvSpPr>
            <p:spPr>
              <a:xfrm>
                <a:off x="2929037" y="-8872"/>
                <a:ext cx="9329638" cy="6413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Flowchart: Data 32">
                <a:extLst>
                  <a:ext uri="{FF2B5EF4-FFF2-40B4-BE49-F238E27FC236}">
                    <a16:creationId xmlns:a16="http://schemas.microsoft.com/office/drawing/2014/main" id="{DD9712E6-B41E-447D-BE9E-CA58F01FDCA8}"/>
                  </a:ext>
                </a:extLst>
              </p:cNvPr>
              <p:cNvSpPr/>
              <p:nvPr userDrawn="1"/>
            </p:nvSpPr>
            <p:spPr>
              <a:xfrm flipV="1">
                <a:off x="1803183" y="-23376"/>
                <a:ext cx="2749767" cy="655835"/>
              </a:xfrm>
              <a:prstGeom prst="flowChartInputOutp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34" name="Title 1">
            <a:extLst>
              <a:ext uri="{FF2B5EF4-FFF2-40B4-BE49-F238E27FC236}">
                <a16:creationId xmlns:a16="http://schemas.microsoft.com/office/drawing/2014/main" id="{0A4D8448-F966-45EB-B429-819C64986B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36897"/>
            <a:ext cx="10515600" cy="63689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r"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61FFEEF-50A2-40D6-A552-1E53F47E8134}"/>
              </a:ext>
            </a:extLst>
          </p:cNvPr>
          <p:cNvGrpSpPr/>
          <p:nvPr userDrawn="1"/>
        </p:nvGrpSpPr>
        <p:grpSpPr>
          <a:xfrm>
            <a:off x="196215" y="135023"/>
            <a:ext cx="641985" cy="641985"/>
            <a:chOff x="10058400" y="3566160"/>
            <a:chExt cx="1371600" cy="137160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58D89E0-F1DC-461B-93FD-115A591DFB0B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5FEDFE3E-EF21-4729-9069-73C2D97A91B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51346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1086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722" r:id="rId2"/>
    <p:sldLayoutId id="2147483685" r:id="rId3"/>
    <p:sldLayoutId id="2147483694" r:id="rId4"/>
    <p:sldLayoutId id="2147483687" r:id="rId5"/>
    <p:sldLayoutId id="2147483719" r:id="rId6"/>
    <p:sldLayoutId id="2147483662" r:id="rId7"/>
    <p:sldLayoutId id="2147483666" r:id="rId8"/>
    <p:sldLayoutId id="2147483664" r:id="rId9"/>
    <p:sldLayoutId id="2147483669" r:id="rId10"/>
    <p:sldLayoutId id="2147483692" r:id="rId11"/>
    <p:sldLayoutId id="2147483695" r:id="rId12"/>
    <p:sldLayoutId id="2147483684" r:id="rId13"/>
    <p:sldLayoutId id="2147483718" r:id="rId14"/>
    <p:sldLayoutId id="2147483682" r:id="rId15"/>
    <p:sldLayoutId id="2147483696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1295230-D82D-448C-B1E3-D65D3D777354}"/>
              </a:ext>
            </a:extLst>
          </p:cNvPr>
          <p:cNvSpPr/>
          <p:nvPr userDrawn="1"/>
        </p:nvSpPr>
        <p:spPr>
          <a:xfrm>
            <a:off x="0" y="6618000"/>
            <a:ext cx="12192000" cy="2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E476A5-3E91-4C4C-822D-AFC3950E4F1F}"/>
              </a:ext>
            </a:extLst>
          </p:cNvPr>
          <p:cNvSpPr/>
          <p:nvPr userDrawn="1"/>
        </p:nvSpPr>
        <p:spPr>
          <a:xfrm>
            <a:off x="0" y="0"/>
            <a:ext cx="12192000" cy="9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</p:spTree>
    <p:extLst>
      <p:ext uri="{BB962C8B-B14F-4D97-AF65-F5344CB8AC3E}">
        <p14:creationId xmlns:p14="http://schemas.microsoft.com/office/powerpoint/2010/main" val="2340879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7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1295230-D82D-448C-B1E3-D65D3D777354}"/>
              </a:ext>
            </a:extLst>
          </p:cNvPr>
          <p:cNvSpPr/>
          <p:nvPr userDrawn="1"/>
        </p:nvSpPr>
        <p:spPr>
          <a:xfrm>
            <a:off x="0" y="6618000"/>
            <a:ext cx="12192000" cy="2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E476A5-3E91-4C4C-822D-AFC3950E4F1F}"/>
              </a:ext>
            </a:extLst>
          </p:cNvPr>
          <p:cNvSpPr/>
          <p:nvPr userDrawn="1"/>
        </p:nvSpPr>
        <p:spPr>
          <a:xfrm>
            <a:off x="0" y="0"/>
            <a:ext cx="12192000" cy="9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</p:spTree>
    <p:extLst>
      <p:ext uri="{BB962C8B-B14F-4D97-AF65-F5344CB8AC3E}">
        <p14:creationId xmlns:p14="http://schemas.microsoft.com/office/powerpoint/2010/main" val="99384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86AE8EA-FD8E-4961-ABEC-5398EAF36913}"/>
              </a:ext>
            </a:extLst>
          </p:cNvPr>
          <p:cNvSpPr/>
          <p:nvPr/>
        </p:nvSpPr>
        <p:spPr>
          <a:xfrm>
            <a:off x="244927" y="849087"/>
            <a:ext cx="5739493" cy="3825325"/>
          </a:xfrm>
          <a:prstGeom prst="roundRect">
            <a:avLst>
              <a:gd name="adj" fmla="val 2539"/>
            </a:avLst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17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716A879-94FF-462E-90D2-7210621007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39570" y="113195"/>
            <a:ext cx="4803112" cy="1078791"/>
          </a:xfrm>
        </p:spPr>
        <p:txBody>
          <a:bodyPr/>
          <a:lstStyle/>
          <a:p>
            <a:r>
              <a:rPr lang="en-US" dirty="0"/>
              <a:t>Petition for Medical Treatment Pilot</a:t>
            </a:r>
          </a:p>
          <a:p>
            <a:pPr>
              <a:spcBef>
                <a:spcPts val="0"/>
              </a:spcBef>
            </a:pPr>
            <a:r>
              <a:rPr lang="en-US" b="1" dirty="0"/>
              <a:t>Cumulative through December 2022</a:t>
            </a:r>
          </a:p>
          <a:p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A0B09EA-E072-44A7-A258-6D9CEE959FD4}"/>
              </a:ext>
            </a:extLst>
          </p:cNvPr>
          <p:cNvSpPr/>
          <p:nvPr/>
        </p:nvSpPr>
        <p:spPr>
          <a:xfrm>
            <a:off x="244927" y="4977502"/>
            <a:ext cx="11702146" cy="1532157"/>
          </a:xfrm>
          <a:prstGeom prst="roundRect">
            <a:avLst>
              <a:gd name="adj" fmla="val 3457"/>
            </a:avLst>
          </a:prstGeom>
          <a:solidFill>
            <a:schemeClr val="bg1">
              <a:lumMod val="95000"/>
            </a:schemeClr>
          </a:solidFill>
          <a:ln w="317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C26BA43-5B8B-4232-BA0A-56DC1CB7562B}"/>
              </a:ext>
            </a:extLst>
          </p:cNvPr>
          <p:cNvSpPr/>
          <p:nvPr/>
        </p:nvSpPr>
        <p:spPr>
          <a:xfrm>
            <a:off x="6242682" y="849086"/>
            <a:ext cx="5739493" cy="3825325"/>
          </a:xfrm>
          <a:prstGeom prst="roundRect">
            <a:avLst>
              <a:gd name="adj" fmla="val 2539"/>
            </a:avLst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17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D38330-0B3A-4C52-B565-ED42D3E016E6}"/>
              </a:ext>
            </a:extLst>
          </p:cNvPr>
          <p:cNvSpPr txBox="1"/>
          <p:nvPr/>
        </p:nvSpPr>
        <p:spPr>
          <a:xfrm>
            <a:off x="269423" y="862690"/>
            <a:ext cx="1559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CSD Process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6EC18B-2BE3-4DE7-A7F6-E22C0B162179}"/>
              </a:ext>
            </a:extLst>
          </p:cNvPr>
          <p:cNvSpPr txBox="1"/>
          <p:nvPr/>
        </p:nvSpPr>
        <p:spPr>
          <a:xfrm>
            <a:off x="6207580" y="849085"/>
            <a:ext cx="1304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JUD Process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D94D0A-1972-4AFD-B470-7F3347B2475B}"/>
              </a:ext>
            </a:extLst>
          </p:cNvPr>
          <p:cNvSpPr txBox="1"/>
          <p:nvPr/>
        </p:nvSpPr>
        <p:spPr>
          <a:xfrm>
            <a:off x="240851" y="5002742"/>
            <a:ext cx="1259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Comments: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9CBDDC-012E-4AEE-A2B9-0C24946FE1BE}"/>
              </a:ext>
            </a:extLst>
          </p:cNvPr>
          <p:cNvSpPr txBox="1"/>
          <p:nvPr/>
        </p:nvSpPr>
        <p:spPr>
          <a:xfrm>
            <a:off x="269423" y="4240312"/>
            <a:ext cx="5679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Average Response Time CSD Notices:	6.0 DAYS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E4DF545-E2A6-47B2-8CFD-7B31B3494481}"/>
              </a:ext>
            </a:extLst>
          </p:cNvPr>
          <p:cNvSpPr txBox="1"/>
          <p:nvPr/>
        </p:nvSpPr>
        <p:spPr>
          <a:xfrm>
            <a:off x="6747600" y="3364900"/>
            <a:ext cx="3078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Teleconferences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22B776DA-47E1-4557-92D9-081B790A40F9}"/>
              </a:ext>
            </a:extLst>
          </p:cNvPr>
          <p:cNvSpPr/>
          <p:nvPr/>
        </p:nvSpPr>
        <p:spPr>
          <a:xfrm>
            <a:off x="6510851" y="1221457"/>
            <a:ext cx="4985975" cy="1446103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F5BAC35-5972-435C-915F-03D281329B97}"/>
              </a:ext>
            </a:extLst>
          </p:cNvPr>
          <p:cNvSpPr txBox="1"/>
          <p:nvPr/>
        </p:nvSpPr>
        <p:spPr>
          <a:xfrm>
            <a:off x="6571365" y="1285342"/>
            <a:ext cx="21703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172</a:t>
            </a:r>
          </a:p>
          <a:p>
            <a:pPr algn="ctr"/>
            <a:r>
              <a:rPr lang="en-US" sz="2000" dirty="0"/>
              <a:t>Petitions Referred to CDC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FEF49CE-F065-4B8C-A8CA-B58DC1A5B391}"/>
              </a:ext>
            </a:extLst>
          </p:cNvPr>
          <p:cNvSpPr txBox="1"/>
          <p:nvPr/>
        </p:nvSpPr>
        <p:spPr>
          <a:xfrm>
            <a:off x="9276468" y="1378577"/>
            <a:ext cx="22554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/>
              <a:t>Resolved		91</a:t>
            </a:r>
          </a:p>
          <a:p>
            <a:pPr algn="just"/>
            <a:r>
              <a:rPr lang="en-US" sz="1400" dirty="0"/>
              <a:t>Assigned to ADR	2</a:t>
            </a:r>
          </a:p>
          <a:p>
            <a:pPr algn="just"/>
            <a:r>
              <a:rPr lang="en-US" sz="1400" dirty="0"/>
              <a:t>Referred to Docket	74</a:t>
            </a:r>
          </a:p>
          <a:p>
            <a:pPr algn="just"/>
            <a:r>
              <a:rPr lang="en-US" sz="1400" dirty="0"/>
              <a:t>On Hold		5</a:t>
            </a:r>
          </a:p>
          <a:p>
            <a:pPr algn="just"/>
            <a:r>
              <a:rPr lang="en-US" sz="1400" dirty="0"/>
              <a:t>In Process		0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A8DB38B1-2CBC-4CF3-8888-689E05F9E42A}"/>
              </a:ext>
            </a:extLst>
          </p:cNvPr>
          <p:cNvSpPr/>
          <p:nvPr/>
        </p:nvSpPr>
        <p:spPr>
          <a:xfrm>
            <a:off x="517784" y="1217276"/>
            <a:ext cx="4985975" cy="1450284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C2B7CC-4F10-4070-9356-ABB32C2FE388}"/>
              </a:ext>
            </a:extLst>
          </p:cNvPr>
          <p:cNvSpPr txBox="1"/>
          <p:nvPr/>
        </p:nvSpPr>
        <p:spPr>
          <a:xfrm>
            <a:off x="511305" y="1454189"/>
            <a:ext cx="2105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351</a:t>
            </a:r>
          </a:p>
          <a:p>
            <a:pPr algn="ctr"/>
            <a:r>
              <a:rPr lang="en-US" sz="2000" dirty="0"/>
              <a:t>Petitions Filed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83EAE7C-25D1-413D-BE99-F593FE88FEE1}"/>
              </a:ext>
            </a:extLst>
          </p:cNvPr>
          <p:cNvSpPr txBox="1"/>
          <p:nvPr/>
        </p:nvSpPr>
        <p:spPr>
          <a:xfrm>
            <a:off x="3151361" y="1415192"/>
            <a:ext cx="234173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/>
              <a:t>Authorized		85</a:t>
            </a:r>
          </a:p>
          <a:p>
            <a:pPr algn="just"/>
            <a:r>
              <a:rPr lang="en-US" sz="1400" dirty="0"/>
              <a:t>Denied		88</a:t>
            </a:r>
          </a:p>
          <a:p>
            <a:pPr algn="just"/>
            <a:r>
              <a:rPr lang="en-US" sz="1400" dirty="0"/>
              <a:t>No Response/CDC	172</a:t>
            </a:r>
          </a:p>
          <a:p>
            <a:pPr algn="just"/>
            <a:r>
              <a:rPr lang="en-US" sz="1400" dirty="0"/>
              <a:t>In Process		6</a:t>
            </a:r>
          </a:p>
          <a:p>
            <a:pPr algn="just"/>
            <a:endParaRPr lang="en-US" sz="14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BD7B656-BBA0-45D2-A16C-80C6F0B73562}"/>
              </a:ext>
            </a:extLst>
          </p:cNvPr>
          <p:cNvSpPr txBox="1"/>
          <p:nvPr/>
        </p:nvSpPr>
        <p:spPr>
          <a:xfrm>
            <a:off x="8471083" y="3312700"/>
            <a:ext cx="37190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Scheduled		146</a:t>
            </a:r>
          </a:p>
          <a:p>
            <a:pPr algn="ctr"/>
            <a:r>
              <a:rPr lang="en-US" sz="1400" dirty="0"/>
              <a:t>Held		96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80CD1A5-AA57-4624-8D78-04D283AC042C}"/>
              </a:ext>
            </a:extLst>
          </p:cNvPr>
          <p:cNvSpPr txBox="1"/>
          <p:nvPr/>
        </p:nvSpPr>
        <p:spPr>
          <a:xfrm>
            <a:off x="6238696" y="4231230"/>
            <a:ext cx="57394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Average Days in Judicial to Outcome:	9.6 DAYS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334ADC6-E287-4787-8845-9EABFF7985D7}"/>
              </a:ext>
            </a:extLst>
          </p:cNvPr>
          <p:cNvSpPr txBox="1"/>
          <p:nvPr/>
        </p:nvSpPr>
        <p:spPr>
          <a:xfrm>
            <a:off x="499203" y="3480732"/>
            <a:ext cx="49140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Petitions Ineligible 			9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86D99C9-5E14-4534-880F-0BBE2ACC1850}"/>
              </a:ext>
            </a:extLst>
          </p:cNvPr>
          <p:cNvSpPr txBox="1"/>
          <p:nvPr/>
        </p:nvSpPr>
        <p:spPr>
          <a:xfrm>
            <a:off x="511305" y="2716402"/>
            <a:ext cx="4914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Pro Se Filed Petitions* 			7</a:t>
            </a:r>
          </a:p>
          <a:p>
            <a:r>
              <a:rPr lang="en-US" sz="1100" dirty="0"/>
              <a:t>*Data capture began September 2022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3578783"/>
      </p:ext>
    </p:extLst>
  </p:cSld>
  <p:clrMapOvr>
    <a:masterClrMapping/>
  </p:clrMapOvr>
</p:sld>
</file>

<file path=ppt/theme/theme1.xml><?xml version="1.0" encoding="utf-8"?>
<a:theme xmlns:a="http://schemas.openxmlformats.org/drawingml/2006/main" name="VWC Slide Templates">
  <a:themeElements>
    <a:clrScheme name="VWC">
      <a:dk1>
        <a:sysClr val="windowText" lastClr="000000"/>
      </a:dk1>
      <a:lt1>
        <a:sysClr val="window" lastClr="FFFFFF"/>
      </a:lt1>
      <a:dk2>
        <a:srgbClr val="24337C"/>
      </a:dk2>
      <a:lt2>
        <a:srgbClr val="DBDBDB"/>
      </a:lt2>
      <a:accent1>
        <a:srgbClr val="24337C"/>
      </a:accent1>
      <a:accent2>
        <a:srgbClr val="4CAAD8"/>
      </a:accent2>
      <a:accent3>
        <a:srgbClr val="DBDBDB"/>
      </a:accent3>
      <a:accent4>
        <a:srgbClr val="595A5C"/>
      </a:accent4>
      <a:accent5>
        <a:srgbClr val="FBDE19"/>
      </a:accent5>
      <a:accent6>
        <a:srgbClr val="D5AD29"/>
      </a:accent6>
      <a:hlink>
        <a:srgbClr val="4CAAD8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VWC Slide Extra Resources Templates">
  <a:themeElements>
    <a:clrScheme name="VWC">
      <a:dk1>
        <a:sysClr val="windowText" lastClr="000000"/>
      </a:dk1>
      <a:lt1>
        <a:sysClr val="window" lastClr="FFFFFF"/>
      </a:lt1>
      <a:dk2>
        <a:srgbClr val="24337C"/>
      </a:dk2>
      <a:lt2>
        <a:srgbClr val="DBDBDB"/>
      </a:lt2>
      <a:accent1>
        <a:srgbClr val="24337C"/>
      </a:accent1>
      <a:accent2>
        <a:srgbClr val="4CAAD8"/>
      </a:accent2>
      <a:accent3>
        <a:srgbClr val="DBDBDB"/>
      </a:accent3>
      <a:accent4>
        <a:srgbClr val="595A5C"/>
      </a:accent4>
      <a:accent5>
        <a:srgbClr val="FBDE19"/>
      </a:accent5>
      <a:accent6>
        <a:srgbClr val="D5AD29"/>
      </a:accent6>
      <a:hlink>
        <a:srgbClr val="4CAAD8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VWC Slide Extra Resources Templates">
  <a:themeElements>
    <a:clrScheme name="VWC">
      <a:dk1>
        <a:sysClr val="windowText" lastClr="000000"/>
      </a:dk1>
      <a:lt1>
        <a:sysClr val="window" lastClr="FFFFFF"/>
      </a:lt1>
      <a:dk2>
        <a:srgbClr val="24337C"/>
      </a:dk2>
      <a:lt2>
        <a:srgbClr val="DBDBDB"/>
      </a:lt2>
      <a:accent1>
        <a:srgbClr val="24337C"/>
      </a:accent1>
      <a:accent2>
        <a:srgbClr val="4CAAD8"/>
      </a:accent2>
      <a:accent3>
        <a:srgbClr val="DBDBDB"/>
      </a:accent3>
      <a:accent4>
        <a:srgbClr val="595A5C"/>
      </a:accent4>
      <a:accent5>
        <a:srgbClr val="FBDE19"/>
      </a:accent5>
      <a:accent6>
        <a:srgbClr val="D5AD29"/>
      </a:accent6>
      <a:hlink>
        <a:srgbClr val="4CAAD8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9535</TotalTime>
  <Words>115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맑은 고딕</vt:lpstr>
      <vt:lpstr>Arial</vt:lpstr>
      <vt:lpstr>Calibri</vt:lpstr>
      <vt:lpstr>Myriad Pro</vt:lpstr>
      <vt:lpstr>VWC Slide Templates</vt:lpstr>
      <vt:lpstr>VWC Slide Extra Resources Templates</vt:lpstr>
      <vt:lpstr>1_VWC Slide Extra Resources Templates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Hagans, Terek J.</dc:creator>
  <cp:lastModifiedBy>Blevins, Deborah W.</cp:lastModifiedBy>
  <cp:revision>362</cp:revision>
  <cp:lastPrinted>2022-02-02T20:59:40Z</cp:lastPrinted>
  <dcterms:created xsi:type="dcterms:W3CDTF">2020-11-19T19:12:19Z</dcterms:created>
  <dcterms:modified xsi:type="dcterms:W3CDTF">2023-01-18T16:54:57Z</dcterms:modified>
</cp:coreProperties>
</file>